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notesSlides/notesSlide2.xml" ContentType="application/vnd.openxmlformats-officedocument.presentationml.notesSlide+xml"/>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notesSlides/notesSlide3.xml" ContentType="application/vnd.openxmlformats-officedocument.presentationml.notesSlide+xml"/>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lvl1pPr>
    <a:lvl2pPr marL="0" marR="0" indent="22860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lvl2pPr>
    <a:lvl3pPr marL="0" marR="0" indent="45720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lvl3pPr>
    <a:lvl4pPr marL="0" marR="0" indent="68580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lvl4pPr>
    <a:lvl5pPr marL="0" marR="0" indent="91440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lvl5pPr>
    <a:lvl6pPr marL="0" marR="0" indent="114300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lvl6pPr>
    <a:lvl7pPr marL="0" marR="0" indent="137160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lvl7pPr>
    <a:lvl8pPr marL="0" marR="0" indent="160020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lvl8pPr>
    <a:lvl9pPr marL="0" marR="0" indent="182880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de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def" i="de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de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def" i="de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def"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def" i="de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def"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def" i="de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def"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def" i="de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def"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def" i="de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de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def" i="de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de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4A9BC294-FFE2-49D5-8D69-9E1BD2C41BD5}"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6" name="Shape 176"/>
          <p:cNvSpPr/>
          <p:nvPr>
            <p:ph type="sldImg"/>
          </p:nvPr>
        </p:nvSpPr>
        <p:spPr>
          <a:xfrm>
            <a:off x="1143000" y="685800"/>
            <a:ext cx="4572000" cy="3429000"/>
          </a:xfrm>
          <a:prstGeom prst="rect">
            <a:avLst/>
          </a:prstGeom>
        </p:spPr>
        <p:txBody>
          <a:bodyPr/>
          <a:lstStyle/>
          <a:p>
            <a:pPr/>
          </a:p>
        </p:txBody>
      </p:sp>
      <p:sp>
        <p:nvSpPr>
          <p:cNvPr id="177" name="Shape 17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defTabSz="546100" latinLnBrk="0">
      <a:defRPr sz="2000">
        <a:latin typeface="Lucida Grande"/>
        <a:ea typeface="Lucida Grande"/>
        <a:cs typeface="Lucida Grande"/>
        <a:sym typeface="Lucida Grande"/>
      </a:defRPr>
    </a:lvl2pPr>
    <a:lvl3pPr defTabSz="546100" latinLnBrk="0">
      <a:defRPr sz="2000">
        <a:latin typeface="Lucida Grande"/>
        <a:ea typeface="Lucida Grande"/>
        <a:cs typeface="Lucida Grande"/>
        <a:sym typeface="Lucida Grande"/>
      </a:defRPr>
    </a:lvl3pPr>
    <a:lvl4pPr defTabSz="546100" latinLnBrk="0">
      <a:defRPr sz="2000">
        <a:latin typeface="Lucida Grande"/>
        <a:ea typeface="Lucida Grande"/>
        <a:cs typeface="Lucida Grande"/>
        <a:sym typeface="Lucida Grande"/>
      </a:defRPr>
    </a:lvl4pPr>
    <a:lvl5pPr defTabSz="546100" latinLnBrk="0">
      <a:defRPr sz="2000">
        <a:latin typeface="Lucida Grande"/>
        <a:ea typeface="Lucida Grande"/>
        <a:cs typeface="Lucida Grande"/>
        <a:sym typeface="Lucida Grande"/>
      </a:defRPr>
    </a:lvl5pPr>
    <a:lvl6pPr defTabSz="546100" latinLnBrk="0">
      <a:defRPr sz="2000">
        <a:latin typeface="Lucida Grande"/>
        <a:ea typeface="Lucida Grande"/>
        <a:cs typeface="Lucida Grande"/>
        <a:sym typeface="Lucida Grande"/>
      </a:defRPr>
    </a:lvl6pPr>
    <a:lvl7pPr defTabSz="546100" latinLnBrk="0">
      <a:defRPr sz="2000">
        <a:latin typeface="Lucida Grande"/>
        <a:ea typeface="Lucida Grande"/>
        <a:cs typeface="Lucida Grande"/>
        <a:sym typeface="Lucida Grande"/>
      </a:defRPr>
    </a:lvl7pPr>
    <a:lvl8pPr defTabSz="546100" latinLnBrk="0">
      <a:defRPr sz="2000">
        <a:latin typeface="Lucida Grande"/>
        <a:ea typeface="Lucida Grande"/>
        <a:cs typeface="Lucida Grande"/>
        <a:sym typeface="Lucida Grande"/>
      </a:defRPr>
    </a:lvl8pPr>
    <a:lvl9pPr defTabSz="546100" latinLnBrk="0">
      <a:defRPr sz="20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Inside, outside, encouraged interaction at the boundaries.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Copyright folks: Do not replace the picture in the upper left of this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Chester Nimitz, John Von Neumann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155700" y="1536700"/>
            <a:ext cx="13931900" cy="3086100"/>
          </a:xfrm>
          <a:prstGeom prst="rect">
            <a:avLst/>
          </a:prstGeom>
        </p:spPr>
        <p:txBody>
          <a:bodyPr anchor="b"/>
          <a:lstStyle/>
          <a:p>
            <a:pPr/>
            <a:r>
              <a:t>Title Text</a:t>
            </a:r>
          </a:p>
        </p:txBody>
      </p:sp>
      <p:sp>
        <p:nvSpPr>
          <p:cNvPr id="12" name="Body Level One…"/>
          <p:cNvSpPr txBox="1"/>
          <p:nvPr>
            <p:ph type="body" sz="quarter" idx="1"/>
          </p:nvPr>
        </p:nvSpPr>
        <p:spPr>
          <a:xfrm>
            <a:off x="1155700" y="4711700"/>
            <a:ext cx="13931900" cy="1054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solidFill>
          <a:srgbClr val="FFFFFF"/>
        </a:solidFill>
      </p:bgPr>
    </p:bg>
    <p:spTree>
      <p:nvGrpSpPr>
        <p:cNvPr id="1" name=""/>
        <p:cNvGrpSpPr/>
        <p:nvPr/>
      </p:nvGrpSpPr>
      <p:grpSpPr>
        <a:xfrm>
          <a:off x="0" y="0"/>
          <a:ext cx="0" cy="0"/>
          <a:chOff x="0" y="0"/>
          <a:chExt cx="0" cy="0"/>
        </a:xfrm>
      </p:grpSpPr>
      <p:pic>
        <p:nvPicPr>
          <p:cNvPr id="86" name="black_photo-v-1.pdf" descr="black_photo-v-1.pdf"/>
          <p:cNvPicPr>
            <a:picLocks noChangeAspect="1"/>
          </p:cNvPicPr>
          <p:nvPr/>
        </p:nvPicPr>
        <p:blipFill>
          <a:blip r:embed="rId2">
            <a:extLst/>
          </a:blip>
          <a:stretch>
            <a:fillRect/>
          </a:stretch>
        </p:blipFill>
        <p:spPr>
          <a:xfrm>
            <a:off x="0" y="0"/>
            <a:ext cx="16256001" cy="9144001"/>
          </a:xfrm>
          <a:prstGeom prst="rect">
            <a:avLst/>
          </a:prstGeom>
          <a:ln w="12700">
            <a:miter lim="400000"/>
          </a:ln>
        </p:spPr>
      </p:pic>
      <p:sp>
        <p:nvSpPr>
          <p:cNvPr id="87" name="Title Text"/>
          <p:cNvSpPr txBox="1"/>
          <p:nvPr>
            <p:ph type="title"/>
          </p:nvPr>
        </p:nvSpPr>
        <p:spPr>
          <a:xfrm>
            <a:off x="1155700" y="1435100"/>
            <a:ext cx="8369300" cy="3086100"/>
          </a:xfrm>
          <a:prstGeom prst="rect">
            <a:avLst/>
          </a:prstGeom>
        </p:spPr>
        <p:txBody>
          <a:bodyPr anchor="b"/>
          <a:lstStyle>
            <a:lvl1pPr>
              <a:defRPr sz="6400"/>
            </a:lvl1pPr>
          </a:lstStyle>
          <a:p>
            <a:pPr/>
            <a:r>
              <a:t>Title Text</a:t>
            </a:r>
          </a:p>
        </p:txBody>
      </p:sp>
      <p:sp>
        <p:nvSpPr>
          <p:cNvPr id="88" name="Body Level One…"/>
          <p:cNvSpPr txBox="1"/>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Reflection">
    <p:spTree>
      <p:nvGrpSpPr>
        <p:cNvPr id="1" name=""/>
        <p:cNvGrpSpPr/>
        <p:nvPr/>
      </p:nvGrpSpPr>
      <p:grpSpPr>
        <a:xfrm>
          <a:off x="0" y="0"/>
          <a:ext cx="0" cy="0"/>
          <a:chOff x="0" y="0"/>
          <a:chExt cx="0" cy="0"/>
        </a:xfrm>
      </p:grpSpPr>
      <p:sp>
        <p:nvSpPr>
          <p:cNvPr id="96" name="Title Text"/>
          <p:cNvSpPr txBox="1"/>
          <p:nvPr>
            <p:ph type="title"/>
          </p:nvPr>
        </p:nvSpPr>
        <p:spPr>
          <a:xfrm>
            <a:off x="1155700" y="1435100"/>
            <a:ext cx="8369300" cy="3086100"/>
          </a:xfrm>
          <a:prstGeom prst="rect">
            <a:avLst/>
          </a:prstGeom>
        </p:spPr>
        <p:txBody>
          <a:bodyPr anchor="b"/>
          <a:lstStyle>
            <a:lvl1pPr>
              <a:defRPr sz="6400"/>
            </a:lvl1pPr>
          </a:lstStyle>
          <a:p>
            <a:pPr/>
            <a:r>
              <a:t>Title Text</a:t>
            </a:r>
          </a:p>
        </p:txBody>
      </p:sp>
      <p:sp>
        <p:nvSpPr>
          <p:cNvPr id="97" name="Body Level One…"/>
          <p:cNvSpPr txBox="1"/>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FFFFFF"/>
        </a:solidFill>
      </p:bgPr>
    </p:bg>
    <p:spTree>
      <p:nvGrpSpPr>
        <p:cNvPr id="1" name=""/>
        <p:cNvGrpSpPr/>
        <p:nvPr/>
      </p:nvGrpSpPr>
      <p:grpSpPr>
        <a:xfrm>
          <a:off x="0" y="0"/>
          <a:ext cx="0" cy="0"/>
          <a:chOff x="0" y="0"/>
          <a:chExt cx="0" cy="0"/>
        </a:xfrm>
      </p:grpSpPr>
      <p:pic>
        <p:nvPicPr>
          <p:cNvPr id="105" name="black_photo-bullets-1.pdf" descr="black_photo-bullets-1.pdf"/>
          <p:cNvPicPr>
            <a:picLocks noChangeAspect="1"/>
          </p:cNvPicPr>
          <p:nvPr/>
        </p:nvPicPr>
        <p:blipFill>
          <a:blip r:embed="rId2">
            <a:extLst/>
          </a:blip>
          <a:stretch>
            <a:fillRect/>
          </a:stretch>
        </p:blipFill>
        <p:spPr>
          <a:xfrm>
            <a:off x="0" y="0"/>
            <a:ext cx="16256001" cy="9144001"/>
          </a:xfrm>
          <a:prstGeom prst="rect">
            <a:avLst/>
          </a:prstGeom>
          <a:ln w="12700">
            <a:miter lim="400000"/>
          </a:ln>
        </p:spPr>
      </p:pic>
      <p:sp>
        <p:nvSpPr>
          <p:cNvPr id="106" name="Title Text"/>
          <p:cNvSpPr txBox="1"/>
          <p:nvPr>
            <p:ph type="title"/>
          </p:nvPr>
        </p:nvSpPr>
        <p:spPr>
          <a:prstGeom prst="rect">
            <a:avLst/>
          </a:prstGeom>
        </p:spPr>
        <p:txBody>
          <a:bodyPr/>
          <a:lstStyle/>
          <a:p>
            <a:pPr/>
            <a:r>
              <a:t>Title Text</a:t>
            </a:r>
          </a:p>
        </p:txBody>
      </p:sp>
      <p:sp>
        <p:nvSpPr>
          <p:cNvPr id="107" name="Body Level One…"/>
          <p:cNvSpPr txBox="1"/>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15" name="Title Text"/>
          <p:cNvSpPr txBox="1"/>
          <p:nvPr>
            <p:ph type="title"/>
          </p:nvPr>
        </p:nvSpPr>
        <p:spPr>
          <a:prstGeom prst="rect">
            <a:avLst/>
          </a:prstGeom>
        </p:spPr>
        <p:txBody>
          <a:bodyPr/>
          <a:lstStyle/>
          <a:p>
            <a:pPr/>
            <a:r>
              <a:t>Title Text</a:t>
            </a:r>
          </a:p>
        </p:txBody>
      </p:sp>
      <p:sp>
        <p:nvSpPr>
          <p:cNvPr id="116" name="Body Level One…"/>
          <p:cNvSpPr txBox="1"/>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p:spTree>
      <p:nvGrpSpPr>
        <p:cNvPr id="1" name=""/>
        <p:cNvGrpSpPr/>
        <p:nvPr/>
      </p:nvGrpSpPr>
      <p:grpSpPr>
        <a:xfrm>
          <a:off x="0" y="0"/>
          <a:ext cx="0" cy="0"/>
          <a:chOff x="0" y="0"/>
          <a:chExt cx="0" cy="0"/>
        </a:xfrm>
      </p:grpSpPr>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sz="half" idx="1"/>
          </p:nvPr>
        </p:nvSpPr>
        <p:spPr>
          <a:xfrm>
            <a:off x="8851900" y="2603500"/>
            <a:ext cx="62357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3" name="Title Text"/>
          <p:cNvSpPr txBox="1"/>
          <p:nvPr>
            <p:ph type="title"/>
          </p:nvPr>
        </p:nvSpPr>
        <p:spPr>
          <a:prstGeom prst="rect">
            <a:avLst/>
          </a:prstGeom>
        </p:spPr>
        <p:txBody>
          <a:bodyPr/>
          <a:lstStyle>
            <a:lvl1pPr>
              <a:defRPr sz="7400"/>
            </a:lvl1pPr>
          </a:lstStyle>
          <a:p>
            <a:pPr/>
            <a:r>
              <a:t>Title Text</a:t>
            </a:r>
          </a:p>
        </p:txBody>
      </p:sp>
      <p:sp>
        <p:nvSpPr>
          <p:cNvPr id="134" name="Body Level One…"/>
          <p:cNvSpPr txBox="1"/>
          <p:nvPr>
            <p:ph type="body" idx="1"/>
          </p:nvPr>
        </p:nvSpPr>
        <p:spPr>
          <a:prstGeom prst="rect">
            <a:avLst/>
          </a:prstGeom>
        </p:spPr>
        <p:txBody>
          <a:bodyPr/>
          <a:lstStyle>
            <a:lvl1pPr>
              <a:defRPr sz="3400"/>
            </a:lvl1pPr>
            <a:lvl2pPr>
              <a:defRPr sz="3400"/>
            </a:lvl2pPr>
            <a:lvl3pPr>
              <a:defRPr sz="3400"/>
            </a:lvl3pPr>
            <a:lvl4pPr>
              <a:defRPr sz="3400"/>
            </a:lvl4pPr>
            <a:lvl5pPr>
              <a:defRPr sz="3400"/>
            </a:lvl5pPr>
          </a:lstStyle>
          <a:p>
            <a:pPr/>
            <a:r>
              <a:t>Body Level One</a:t>
            </a:r>
          </a:p>
          <a:p>
            <a:pPr lvl="1"/>
            <a:r>
              <a:t>Body Level Two</a:t>
            </a:r>
          </a:p>
          <a:p>
            <a:pPr lvl="2"/>
            <a:r>
              <a:t>Body Level Three</a:t>
            </a:r>
          </a:p>
          <a:p>
            <a:pPr lvl="3"/>
            <a:r>
              <a:t>Body Level Four</a:t>
            </a:r>
          </a:p>
          <a:p>
            <a:pPr lvl="4"/>
            <a:r>
              <a:t>Body Level Five</a:t>
            </a:r>
          </a:p>
        </p:txBody>
      </p:sp>
      <p:sp>
        <p:nvSpPr>
          <p:cNvPr id="135" name="Slide Number"/>
          <p:cNvSpPr txBox="1"/>
          <p:nvPr>
            <p:ph type="sldNum" sz="quarter" idx="2"/>
          </p:nvPr>
        </p:nvSpPr>
        <p:spPr>
          <a:xfrm>
            <a:off x="7984671" y="8737600"/>
            <a:ext cx="266701" cy="279400"/>
          </a:xfrm>
          <a:prstGeom prst="rect">
            <a:avLst/>
          </a:prstGeom>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p:spTree>
      <p:nvGrpSpPr>
        <p:cNvPr id="1" name=""/>
        <p:cNvGrpSpPr/>
        <p:nvPr/>
      </p:nvGrpSpPr>
      <p:grpSpPr>
        <a:xfrm>
          <a:off x="0" y="0"/>
          <a:ext cx="0" cy="0"/>
          <a:chOff x="0" y="0"/>
          <a:chExt cx="0" cy="0"/>
        </a:xfrm>
      </p:grpSpPr>
      <p:sp>
        <p:nvSpPr>
          <p:cNvPr id="142" name="Title Text"/>
          <p:cNvSpPr txBox="1"/>
          <p:nvPr>
            <p:ph type="title"/>
          </p:nvPr>
        </p:nvSpPr>
        <p:spPr>
          <a:prstGeom prst="rect">
            <a:avLst/>
          </a:prstGeom>
        </p:spPr>
        <p:txBody>
          <a:bodyPr/>
          <a:lstStyle>
            <a:lvl1pPr>
              <a:defRPr sz="7400"/>
            </a:lvl1pPr>
          </a:lstStyle>
          <a:p>
            <a:pPr/>
            <a:r>
              <a:t>Title Text</a:t>
            </a:r>
          </a:p>
        </p:txBody>
      </p:sp>
      <p:sp>
        <p:nvSpPr>
          <p:cNvPr id="143" name="Body Level One…"/>
          <p:cNvSpPr txBox="1"/>
          <p:nvPr>
            <p:ph type="body" idx="1"/>
          </p:nvPr>
        </p:nvSpPr>
        <p:spPr>
          <a:prstGeom prst="rect">
            <a:avLst/>
          </a:prstGeom>
        </p:spPr>
        <p:txBody>
          <a:bodyPr/>
          <a:lstStyle>
            <a:lvl1pPr>
              <a:defRPr sz="3400"/>
            </a:lvl1pPr>
            <a:lvl2pPr>
              <a:defRPr sz="3400"/>
            </a:lvl2pPr>
            <a:lvl3pPr>
              <a:defRPr sz="3400"/>
            </a:lvl3pPr>
            <a:lvl4pPr>
              <a:defRPr sz="3400"/>
            </a:lvl4pPr>
            <a:lvl5pPr>
              <a:defRPr sz="3400"/>
            </a:lvl5p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7984671" y="8737600"/>
            <a:ext cx="266701" cy="279400"/>
          </a:xfrm>
          <a:prstGeom prst="rect">
            <a:avLst/>
          </a:prstGeom>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1">
    <p:spTree>
      <p:nvGrpSpPr>
        <p:cNvPr id="1" name=""/>
        <p:cNvGrpSpPr/>
        <p:nvPr/>
      </p:nvGrpSpPr>
      <p:grpSpPr>
        <a:xfrm>
          <a:off x="0" y="0"/>
          <a:ext cx="0" cy="0"/>
          <a:chOff x="0" y="0"/>
          <a:chExt cx="0" cy="0"/>
        </a:xfrm>
      </p:grpSpPr>
      <p:sp>
        <p:nvSpPr>
          <p:cNvPr id="151" name="Title Text"/>
          <p:cNvSpPr txBox="1"/>
          <p:nvPr>
            <p:ph type="title"/>
          </p:nvPr>
        </p:nvSpPr>
        <p:spPr>
          <a:prstGeom prst="rect">
            <a:avLst/>
          </a:prstGeom>
        </p:spPr>
        <p:txBody>
          <a:bodyPr/>
          <a:lstStyle>
            <a:lvl1pPr>
              <a:defRPr sz="7400"/>
            </a:lvl1pPr>
          </a:lstStyle>
          <a:p>
            <a:pPr/>
            <a:r>
              <a:t>Title Text</a:t>
            </a:r>
          </a:p>
        </p:txBody>
      </p:sp>
      <p:sp>
        <p:nvSpPr>
          <p:cNvPr id="152" name="Body Level One…"/>
          <p:cNvSpPr txBox="1"/>
          <p:nvPr>
            <p:ph type="body" idx="1"/>
          </p:nvPr>
        </p:nvSpPr>
        <p:spPr>
          <a:prstGeom prst="rect">
            <a:avLst/>
          </a:prstGeom>
        </p:spPr>
        <p:txBody>
          <a:bodyPr/>
          <a:lstStyle>
            <a:lvl1pPr>
              <a:defRPr sz="3400"/>
            </a:lvl1pPr>
            <a:lvl2pPr>
              <a:defRPr sz="3400"/>
            </a:lvl2pPr>
            <a:lvl3pPr>
              <a:defRPr sz="3400"/>
            </a:lvl3pPr>
            <a:lvl4pPr>
              <a:defRPr sz="3400"/>
            </a:lvl4pPr>
            <a:lvl5pPr>
              <a:defRPr sz="3400"/>
            </a:lvl5pPr>
          </a:lstStyle>
          <a:p>
            <a:pPr/>
            <a:r>
              <a:t>Body Level One</a:t>
            </a:r>
          </a:p>
          <a:p>
            <a:pPr lvl="1"/>
            <a:r>
              <a:t>Body Level Two</a:t>
            </a:r>
          </a:p>
          <a:p>
            <a:pPr lvl="2"/>
            <a:r>
              <a:t>Body Level Three</a:t>
            </a:r>
          </a:p>
          <a:p>
            <a:pPr lvl="3"/>
            <a:r>
              <a:t>Body Level Four</a:t>
            </a:r>
          </a:p>
          <a:p>
            <a:pPr lvl="4"/>
            <a:r>
              <a:t>Body Level Five</a:t>
            </a:r>
          </a:p>
        </p:txBody>
      </p:sp>
      <p:sp>
        <p:nvSpPr>
          <p:cNvPr id="153" name="Slide Number"/>
          <p:cNvSpPr txBox="1"/>
          <p:nvPr>
            <p:ph type="sldNum" sz="quarter" idx="2"/>
          </p:nvPr>
        </p:nvSpPr>
        <p:spPr>
          <a:xfrm>
            <a:off x="7984671" y="8737600"/>
            <a:ext cx="266701" cy="279400"/>
          </a:xfrm>
          <a:prstGeom prst="rect">
            <a:avLst/>
          </a:prstGeom>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0" name="Title Text"/>
          <p:cNvSpPr txBox="1"/>
          <p:nvPr>
            <p:ph type="title"/>
          </p:nvPr>
        </p:nvSpPr>
        <p:spPr>
          <a:prstGeom prst="rect">
            <a:avLst/>
          </a:prstGeom>
        </p:spPr>
        <p:txBody>
          <a:bodyPr/>
          <a:lstStyle/>
          <a:p>
            <a:pPr/>
            <a:r>
              <a:t>Title Text</a:t>
            </a:r>
          </a:p>
        </p:txBody>
      </p:sp>
      <p:sp>
        <p:nvSpPr>
          <p:cNvPr id="16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69" name="Title Text"/>
          <p:cNvSpPr txBox="1"/>
          <p:nvPr>
            <p:ph type="title"/>
          </p:nvPr>
        </p:nvSpPr>
        <p:spPr>
          <a:xfrm>
            <a:off x="1155700" y="2781300"/>
            <a:ext cx="13931900" cy="3568700"/>
          </a:xfrm>
          <a:prstGeom prst="rect">
            <a:avLst/>
          </a:prstGeom>
        </p:spPr>
        <p:txBody>
          <a:bodyPr/>
          <a:lstStyle/>
          <a:p>
            <a:pPr/>
            <a:r>
              <a:t>Title Text</a:t>
            </a: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numCol="2" spcCol="696595" anchor="t"/>
          <a:lstStyle>
            <a:lvl1pPr marL="685800" indent="-469900">
              <a:defRPr sz="2800"/>
            </a:lvl1pPr>
            <a:lvl2pPr marL="977900" indent="-469900">
              <a:defRPr sz="2800"/>
            </a:lvl2pPr>
            <a:lvl3pPr marL="1270000" indent="-469900">
              <a:defRPr sz="2800"/>
            </a:lvl3pPr>
            <a:lvl4pPr marL="1574800" indent="-469900">
              <a:defRPr sz="2800"/>
            </a:lvl4pPr>
            <a:lvl5pPr marL="1866900" indent="-469900">
              <a:defRPr sz="28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8" name="Body Level One…"/>
          <p:cNvSpPr txBox="1"/>
          <p:nvPr>
            <p:ph type="body" idx="1"/>
          </p:nvPr>
        </p:nvSpPr>
        <p:spPr>
          <a:xfrm>
            <a:off x="1155700" y="1181100"/>
            <a:ext cx="13931900" cy="6769100"/>
          </a:xfrm>
          <a:prstGeom prst="rect">
            <a:avLst/>
          </a:prstGeom>
        </p:spPr>
        <p:txBody>
          <a:bodyPr/>
          <a:lstStyle>
            <a:lvl1pPr>
              <a:spcBef>
                <a:spcPts val="4900"/>
              </a:spcBef>
            </a:lvl1pPr>
            <a:lvl2pPr>
              <a:spcBef>
                <a:spcPts val="4900"/>
              </a:spcBef>
            </a:lvl2pPr>
            <a:lvl3pPr>
              <a:spcBef>
                <a:spcPts val="4900"/>
              </a:spcBef>
            </a:lvl3pPr>
            <a:lvl4pPr>
              <a:spcBef>
                <a:spcPts val="4900"/>
              </a:spcBef>
            </a:lvl4pPr>
            <a:lvl5pPr>
              <a:spcBef>
                <a:spcPts val="4900"/>
              </a:spcBef>
            </a:lvl5p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3" name="Title Text"/>
          <p:cNvSpPr txBox="1"/>
          <p:nvPr>
            <p:ph type="title"/>
          </p:nvPr>
        </p:nvSpPr>
        <p:spPr>
          <a:xfrm>
            <a:off x="1663700" y="241300"/>
            <a:ext cx="12941300" cy="2298700"/>
          </a:xfrm>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61" name="Title Text"/>
          <p:cNvSpPr txBox="1"/>
          <p:nvPr>
            <p:ph type="title"/>
          </p:nvPr>
        </p:nvSpPr>
        <p:spPr>
          <a:xfrm>
            <a:off x="1155700" y="2781300"/>
            <a:ext cx="13931900" cy="3568700"/>
          </a:xfrm>
          <a:prstGeom prst="rect">
            <a:avLst/>
          </a:prstGeom>
        </p:spPr>
        <p:txBody>
          <a:bodyPr/>
          <a:lstStyle/>
          <a:p>
            <a:pPr/>
            <a:r>
              <a:t>Title Text</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solidFill>
          <a:srgbClr val="FFFFFF"/>
        </a:solidFill>
      </p:bgPr>
    </p:bg>
    <p:spTree>
      <p:nvGrpSpPr>
        <p:cNvPr id="1" name=""/>
        <p:cNvGrpSpPr/>
        <p:nvPr/>
      </p:nvGrpSpPr>
      <p:grpSpPr>
        <a:xfrm>
          <a:off x="0" y="0"/>
          <a:ext cx="0" cy="0"/>
          <a:chOff x="0" y="0"/>
          <a:chExt cx="0" cy="0"/>
        </a:xfrm>
      </p:grpSpPr>
      <p:pic>
        <p:nvPicPr>
          <p:cNvPr id="69" name="black_photo-h-2.pdf" descr="black_photo-h-2.pdf"/>
          <p:cNvPicPr>
            <a:picLocks noChangeAspect="1"/>
          </p:cNvPicPr>
          <p:nvPr/>
        </p:nvPicPr>
        <p:blipFill>
          <a:blip r:embed="rId2">
            <a:extLst/>
          </a:blip>
          <a:stretch>
            <a:fillRect/>
          </a:stretch>
        </p:blipFill>
        <p:spPr>
          <a:xfrm>
            <a:off x="0" y="0"/>
            <a:ext cx="16256001" cy="9144001"/>
          </a:xfrm>
          <a:prstGeom prst="rect">
            <a:avLst/>
          </a:prstGeom>
          <a:ln w="12700">
            <a:miter lim="400000"/>
          </a:ln>
        </p:spPr>
      </p:pic>
      <p:sp>
        <p:nvSpPr>
          <p:cNvPr id="70" name="Title Text"/>
          <p:cNvSpPr txBox="1"/>
          <p:nvPr>
            <p:ph type="title"/>
          </p:nvPr>
        </p:nvSpPr>
        <p:spPr>
          <a:xfrm>
            <a:off x="1155700" y="6908800"/>
            <a:ext cx="13931900" cy="1587500"/>
          </a:xfrm>
          <a:prstGeom prst="rect">
            <a:avLst/>
          </a:prstGeom>
        </p:spPr>
        <p:txBody>
          <a:bodyPr/>
          <a:lstStyle/>
          <a:p>
            <a:pPr/>
            <a:r>
              <a:t>Title Text</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Reflection">
    <p:spTree>
      <p:nvGrpSpPr>
        <p:cNvPr id="1" name=""/>
        <p:cNvGrpSpPr/>
        <p:nvPr/>
      </p:nvGrpSpPr>
      <p:grpSpPr>
        <a:xfrm>
          <a:off x="0" y="0"/>
          <a:ext cx="0" cy="0"/>
          <a:chOff x="0" y="0"/>
          <a:chExt cx="0" cy="0"/>
        </a:xfrm>
      </p:grpSpPr>
      <p:sp>
        <p:nvSpPr>
          <p:cNvPr id="78" name="Title Text"/>
          <p:cNvSpPr txBox="1"/>
          <p:nvPr>
            <p:ph type="title"/>
          </p:nvPr>
        </p:nvSpPr>
        <p:spPr>
          <a:xfrm>
            <a:off x="1155700" y="6908800"/>
            <a:ext cx="13931900" cy="1587500"/>
          </a:xfrm>
          <a:prstGeom prst="rect">
            <a:avLst/>
          </a:prstGeom>
        </p:spPr>
        <p:txBody>
          <a:bodyPr/>
          <a:lstStyle/>
          <a:p>
            <a:pPr/>
            <a:r>
              <a:t>Title Text</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155700" y="241300"/>
            <a:ext cx="13931900" cy="2298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a:r>
              <a:t>Title Text</a:t>
            </a:r>
          </a:p>
        </p:txBody>
      </p:sp>
      <p:sp>
        <p:nvSpPr>
          <p:cNvPr id="3" name="Body Level One…"/>
          <p:cNvSpPr txBox="1"/>
          <p:nvPr>
            <p:ph type="body" idx="1"/>
          </p:nvPr>
        </p:nvSpPr>
        <p:spPr>
          <a:xfrm>
            <a:off x="1155700" y="2603500"/>
            <a:ext cx="13931900" cy="570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973483" y="8712200"/>
            <a:ext cx="292101" cy="317500"/>
          </a:xfrm>
          <a:prstGeom prst="rect">
            <a:avLst/>
          </a:prstGeom>
          <a:ln w="12700">
            <a:miter lim="400000"/>
          </a:ln>
        </p:spPr>
        <p:txBody>
          <a:bodyPr wrap="none" lIns="38100" tIns="38100" rIns="38100" bIns="38100" anchor="b">
            <a:spAutoFit/>
          </a:bodyPr>
          <a:lstStyle>
            <a:lvl1pPr>
              <a:defRPr sz="16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1pPr>
      <a:lvl2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2pPr>
      <a:lvl3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3pPr>
      <a:lvl4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4pPr>
      <a:lvl5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5pPr>
      <a:lvl6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6pPr>
      <a:lvl7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7pPr>
      <a:lvl8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8pPr>
      <a:lvl9pPr marL="0" marR="0" indent="0" algn="ctr" defTabSz="546100" rtl="0" latinLnBrk="0">
        <a:lnSpc>
          <a:spcPct val="100000"/>
        </a:lnSpc>
        <a:spcBef>
          <a:spcPts val="0"/>
        </a:spcBef>
        <a:spcAft>
          <a:spcPts val="0"/>
        </a:spcAft>
        <a:buClrTx/>
        <a:buSzTx/>
        <a:buFontTx/>
        <a:buNone/>
        <a:tabLst/>
        <a:defRPr b="0" baseline="0" cap="none" i="0" spc="0" strike="noStrike" sz="7600" u="none">
          <a:solidFill>
            <a:srgbClr val="FFFFFF"/>
          </a:solidFill>
          <a:uFillTx/>
          <a:latin typeface="+mn-lt"/>
          <a:ea typeface="+mn-ea"/>
          <a:cs typeface="+mn-cs"/>
          <a:sym typeface="Gill Sans"/>
        </a:defRPr>
      </a:lvl9pPr>
    </p:titleStyle>
    <p:bodyStyle>
      <a:lvl1pPr marL="7493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1pPr>
      <a:lvl2pPr marL="10414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2pPr>
      <a:lvl3pPr marL="13335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3pPr>
      <a:lvl4pPr marL="16383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4pPr>
      <a:lvl5pPr marL="19304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5pPr>
      <a:lvl6pPr marL="22225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6pPr>
      <a:lvl7pPr marL="25146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7pPr>
      <a:lvl8pPr marL="28067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8pPr>
      <a:lvl9pPr marL="3098800" marR="0" indent="-533400" algn="l" defTabSz="546100" latinLnBrk="0">
        <a:lnSpc>
          <a:spcPct val="100000"/>
        </a:lnSpc>
        <a:spcBef>
          <a:spcPts val="3500"/>
        </a:spcBef>
        <a:spcAft>
          <a:spcPts val="0"/>
        </a:spcAft>
        <a:buClrTx/>
        <a:buSzPct val="171000"/>
        <a:buFontTx/>
        <a:buChar char="•"/>
        <a:tabLst/>
        <a:defRPr b="0" baseline="0" cap="none" i="0" spc="0" strike="noStrike" sz="3600" u="none">
          <a:solidFill>
            <a:srgbClr val="FFFFFF"/>
          </a:solidFill>
          <a:uFillTx/>
          <a:latin typeface="+mn-lt"/>
          <a:ea typeface="+mn-ea"/>
          <a:cs typeface="+mn-cs"/>
          <a:sym typeface="Gill Sans"/>
        </a:defRPr>
      </a:lvl9pPr>
    </p:bodyStyle>
    <p:otherStyle>
      <a:lvl1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1pPr>
      <a:lvl2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2pPr>
      <a:lvl3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3pPr>
      <a:lvl4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4pPr>
      <a:lvl5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5pPr>
      <a:lvl6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6pPr>
      <a:lvl7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7pPr>
      <a:lvl8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8pPr>
      <a:lvl9pPr marL="0" marR="0" indent="0" algn="ctr" defTabSz="5461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hyperlink" Target="http://www.youtube.com/watch?v=2AK3j2rYU7o"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upload.wikimedia.org/wikipedia/commons/b/bb/SSEM_Manchester_museum.jpg" TargetMode="External"/><Relationship Id="rId3" Type="http://schemas.openxmlformats.org/officeDocument/2006/relationships/image" Target="../media/image4.jpeg"/><Relationship Id="rId4" Type="http://schemas.openxmlformats.org/officeDocument/2006/relationships/image" Target="../media/image5.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gif"/><Relationship Id="rId4" Type="http://schemas.openxmlformats.org/officeDocument/2006/relationships/hyperlink" Target="http://hpwren.ucsd.edu/~hwb/NSFNET/NSFNET-200711Summary/" TargetMode="External"/><Relationship Id="rId5" Type="http://schemas.openxmlformats.org/officeDocument/2006/relationships/image" Target="../media/image6.jpeg"/><Relationship Id="rId6" Type="http://schemas.openxmlformats.org/officeDocument/2006/relationships/image" Target="../media/image7.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fo.cern.ch/images/NextEditorBW.gif" TargetMode="External"/><Relationship Id="rId3" Type="http://schemas.openxmlformats.org/officeDocument/2006/relationships/image" Target="../media/image2.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11.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9.png"/><Relationship Id="rId4"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6.png"/><Relationship Id="rId11" Type="http://schemas.openxmlformats.org/officeDocument/2006/relationships/image" Target="../media/image3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1.tif"/><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image" Target="../media/image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1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9.png"/><Relationship Id="rId4" Type="http://schemas.openxmlformats.org/officeDocument/2006/relationships/image" Target="../media/image6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66.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image" Target="../media/image9.png"/><Relationship Id="rId4" Type="http://schemas.openxmlformats.org/officeDocument/2006/relationships/image" Target="../media/image69.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7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7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jpeg"/><Relationship Id="rId3" Type="http://schemas.openxmlformats.org/officeDocument/2006/relationships/image" Target="../media/image14.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jpeg"/><Relationship Id="rId3" Type="http://schemas.openxmlformats.org/officeDocument/2006/relationships/hyperlink" Target="http://www.youtube.com/watch?v=VY-Ogkc7Mnw" TargetMode="External"/><Relationship Id="rId4" Type="http://schemas.openxmlformats.org/officeDocument/2006/relationships/image" Target="../media/image7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hyperlink" Target="http://www.youtube.com/watch?v=VY-Ogkc7Mnw"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 Id="rId3" Type="http://schemas.openxmlformats.org/officeDocument/2006/relationships/image" Target="../media/image18.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1" Type="http://schemas.openxmlformats.org/officeDocument/2006/relationships/image" Target="../media/image8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eg"/><Relationship Id="rId9" Type="http://schemas.openxmlformats.org/officeDocument/2006/relationships/image" Target="../media/image28.jpeg"/><Relationship Id="rId10" Type="http://schemas.openxmlformats.org/officeDocument/2006/relationships/image" Target="../media/image29.jpeg"/><Relationship Id="rId11" Type="http://schemas.openxmlformats.org/officeDocument/2006/relationships/image" Target="../media/image30.jpeg"/><Relationship Id="rId12" Type="http://schemas.openxmlformats.org/officeDocument/2006/relationships/image" Target="../media/image31.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eg"/><Relationship Id="rId9" Type="http://schemas.openxmlformats.org/officeDocument/2006/relationships/image" Target="../media/image28.jpeg"/><Relationship Id="rId10" Type="http://schemas.openxmlformats.org/officeDocument/2006/relationships/image" Target="../media/image29.jpeg"/><Relationship Id="rId11" Type="http://schemas.openxmlformats.org/officeDocument/2006/relationships/image" Target="../media/image2.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4.png"/><Relationship Id="rId12" Type="http://schemas.openxmlformats.org/officeDocument/2006/relationships/image" Target="../media/image8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0.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hyperlink" Target="http://www.dr-chuck.com/coursera/insidetheinternet/2012-001/maps/school.html"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hyperlink" Target="http://www.dr-chuck.com/coursera/insidetheinternet/2012-001/maps/school.html"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JzNHvmSv8T" TargetMode="Externa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32.jpeg"/></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 Id="rId3" Type="http://schemas.openxmlformats.org/officeDocument/2006/relationships/image" Target="../media/image100.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2.png"/><Relationship Id="rId3" Type="http://schemas.openxmlformats.org/officeDocument/2006/relationships/image" Target="../media/image33.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image" Target="../media/image56.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7.png"/><Relationship Id="rId3" Type="http://schemas.openxmlformats.org/officeDocument/2006/relationships/image" Target="../media/image34.jpe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8.png"/><Relationship Id="rId3" Type="http://schemas.openxmlformats.org/officeDocument/2006/relationships/image" Target="../media/image35.jpeg"/><Relationship Id="rId4" Type="http://schemas.openxmlformats.org/officeDocument/2006/relationships/hyperlink" Target="http://online.dr-chuck.com/" TargetMode="Externa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jpeg"/><Relationship Id="rId5"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he University as a Cloud: Openness in Education"/>
          <p:cNvSpPr txBox="1"/>
          <p:nvPr>
            <p:ph type="ctrTitle"/>
          </p:nvPr>
        </p:nvSpPr>
        <p:spPr>
          <a:xfrm>
            <a:off x="1155700" y="292100"/>
            <a:ext cx="13931900" cy="3911600"/>
          </a:xfrm>
          <a:prstGeom prst="rect">
            <a:avLst/>
          </a:prstGeom>
        </p:spPr>
        <p:txBody>
          <a:bodyPr/>
          <a:lstStyle>
            <a:lvl1pPr>
              <a:defRPr sz="8700">
                <a:solidFill>
                  <a:srgbClr val="FFFB00"/>
                </a:solidFill>
              </a:defRPr>
            </a:lvl1pPr>
          </a:lstStyle>
          <a:p>
            <a:pPr/>
            <a:r>
              <a:t>The University as a Cloud: Openness in Education</a:t>
            </a:r>
          </a:p>
        </p:txBody>
      </p:sp>
      <p:sp>
        <p:nvSpPr>
          <p:cNvPr id="180" name="Dr. Charles Severance…"/>
          <p:cNvSpPr txBox="1"/>
          <p:nvPr>
            <p:ph type="subTitle" sz="half" idx="1"/>
          </p:nvPr>
        </p:nvSpPr>
        <p:spPr>
          <a:xfrm>
            <a:off x="1155700" y="4673600"/>
            <a:ext cx="13931900" cy="3454400"/>
          </a:xfrm>
          <a:prstGeom prst="rect">
            <a:avLst/>
          </a:prstGeom>
        </p:spPr>
        <p:txBody>
          <a:bodyPr/>
          <a:lstStyle/>
          <a:p>
            <a:pPr>
              <a:defRPr sz="5100"/>
            </a:pPr>
            <a:r>
              <a:t>Dr. Charles Severance</a:t>
            </a:r>
          </a:p>
          <a:p>
            <a:pPr>
              <a:defRPr sz="5100"/>
            </a:pPr>
            <a:r>
              <a:t>University of Michigan School of Information</a:t>
            </a:r>
          </a:p>
          <a:p>
            <a:pPr>
              <a:defRPr sz="5100">
                <a:solidFill>
                  <a:srgbClr val="00F900"/>
                </a:solidFill>
              </a:defRPr>
            </a:pPr>
            <a:r>
              <a:t>www.dr-chuck.com</a:t>
            </a:r>
          </a:p>
        </p:txBody>
      </p:sp>
      <p:pic>
        <p:nvPicPr>
          <p:cNvPr id="181" name="droppedImage.tiff" descr="droppedImage.tiff"/>
          <p:cNvPicPr>
            <a:picLocks noChangeAspect="1"/>
          </p:cNvPicPr>
          <p:nvPr/>
        </p:nvPicPr>
        <p:blipFill>
          <a:blip r:embed="rId2">
            <a:extLst/>
          </a:blip>
          <a:stretch>
            <a:fillRect/>
          </a:stretch>
        </p:blipFill>
        <p:spPr>
          <a:xfrm>
            <a:off x="11111433" y="7442200"/>
            <a:ext cx="5030267" cy="1498600"/>
          </a:xfrm>
          <a:prstGeom prst="rect">
            <a:avLst/>
          </a:prstGeom>
          <a:ln w="12700">
            <a:miter lim="400000"/>
          </a:ln>
        </p:spPr>
      </p:pic>
      <p:pic>
        <p:nvPicPr>
          <p:cNvPr id="182" name="Untitled.png" descr="Untitled.png"/>
          <p:cNvPicPr>
            <a:picLocks noChangeAspect="1"/>
          </p:cNvPicPr>
          <p:nvPr/>
        </p:nvPicPr>
        <p:blipFill>
          <a:blip r:embed="rId3">
            <a:extLst/>
          </a:blip>
          <a:stretch>
            <a:fillRect/>
          </a:stretch>
        </p:blipFill>
        <p:spPr>
          <a:xfrm>
            <a:off x="230756" y="7445202"/>
            <a:ext cx="3887878" cy="14986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27" name="Alan Turing and Bletchley Park"/>
          <p:cNvSpPr txBox="1"/>
          <p:nvPr>
            <p:ph type="title"/>
          </p:nvPr>
        </p:nvSpPr>
        <p:spPr>
          <a:prstGeom prst="rect">
            <a:avLst/>
          </a:prstGeom>
        </p:spPr>
        <p:txBody>
          <a:bodyPr/>
          <a:lstStyle>
            <a:lvl1pPr>
              <a:defRPr>
                <a:solidFill>
                  <a:srgbClr val="00F900"/>
                </a:solidFill>
              </a:defRPr>
            </a:lvl1pPr>
          </a:lstStyle>
          <a:p>
            <a:pPr/>
            <a:r>
              <a:t>Alan Turing and Bletchley Park</a:t>
            </a:r>
          </a:p>
        </p:txBody>
      </p:sp>
      <p:sp>
        <p:nvSpPr>
          <p:cNvPr id="228" name="Top secret code breaking effort…"/>
          <p:cNvSpPr txBox="1"/>
          <p:nvPr>
            <p:ph type="body" sz="half" idx="1"/>
          </p:nvPr>
        </p:nvSpPr>
        <p:spPr>
          <a:xfrm>
            <a:off x="1155700" y="2603500"/>
            <a:ext cx="8661400" cy="5702300"/>
          </a:xfrm>
          <a:prstGeom prst="rect">
            <a:avLst/>
          </a:prstGeom>
        </p:spPr>
        <p:txBody>
          <a:bodyPr/>
          <a:lstStyle/>
          <a:p>
            <a:pPr/>
            <a:r>
              <a:t>Top secret code breaking effort</a:t>
            </a:r>
          </a:p>
          <a:p>
            <a:pPr/>
            <a:r>
              <a:t>10,000 people at the peak (team effort)</a:t>
            </a:r>
          </a:p>
          <a:p>
            <a:pPr/>
            <a:r>
              <a:t>BOMBE: Mechanical Computer</a:t>
            </a:r>
          </a:p>
          <a:p>
            <a:pPr/>
            <a:r>
              <a:t>Colossus: Electronic Computer</a:t>
            </a:r>
          </a:p>
        </p:txBody>
      </p:sp>
      <p:pic>
        <p:nvPicPr>
          <p:cNvPr id="229" name="Untitled2.png" descr="Untitled2.png"/>
          <p:cNvPicPr>
            <a:picLocks noChangeAspect="1"/>
          </p:cNvPicPr>
          <p:nvPr/>
        </p:nvPicPr>
        <p:blipFill>
          <a:blip r:embed="rId2">
            <a:extLst/>
          </a:blip>
          <a:stretch>
            <a:fillRect/>
          </a:stretch>
        </p:blipFill>
        <p:spPr>
          <a:xfrm>
            <a:off x="10592116" y="5689600"/>
            <a:ext cx="4762185" cy="2616200"/>
          </a:xfrm>
          <a:prstGeom prst="rect">
            <a:avLst/>
          </a:prstGeom>
          <a:ln w="12700">
            <a:miter lim="400000"/>
          </a:ln>
        </p:spPr>
      </p:pic>
      <p:pic>
        <p:nvPicPr>
          <p:cNvPr id="230" name="Untitled.png" descr="Untitled.png"/>
          <p:cNvPicPr>
            <a:picLocks noChangeAspect="1"/>
          </p:cNvPicPr>
          <p:nvPr/>
        </p:nvPicPr>
        <p:blipFill>
          <a:blip r:embed="rId3">
            <a:extLst/>
          </a:blip>
          <a:stretch>
            <a:fillRect/>
          </a:stretch>
        </p:blipFill>
        <p:spPr>
          <a:xfrm>
            <a:off x="10726622" y="2590800"/>
            <a:ext cx="4669352" cy="2590801"/>
          </a:xfrm>
          <a:prstGeom prst="rect">
            <a:avLst/>
          </a:prstGeom>
          <a:ln w="12700">
            <a:miter lim="400000"/>
          </a:ln>
        </p:spPr>
      </p:pic>
      <p:sp>
        <p:nvSpPr>
          <p:cNvPr id="231" name="http://www.youtube.com/watch?v=5nK_ft0Lf1s"/>
          <p:cNvSpPr/>
          <p:nvPr/>
        </p:nvSpPr>
        <p:spPr>
          <a:xfrm>
            <a:off x="807008" y="7886700"/>
            <a:ext cx="880735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hlinkClick r:id="rId4" invalidUrl="" action="" tgtFrame="" tooltip="" history="1" highlightClick="0" endSnd="0"/>
              </a:defRPr>
            </a:lvl1pPr>
          </a:lstStyle>
          <a:p>
            <a:pPr/>
            <a:r>
              <a:rPr>
                <a:hlinkClick r:id="rId4" invalidUrl="" action="" tgtFrame="" tooltip="" history="1" highlightClick="0" endSnd="0"/>
              </a:rPr>
              <a:t>http://www.youtube.com/watch?v=5nK_ft0Lf1s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33" name="Matt-Pinter-Betchley-Graphic.jpg" descr="Matt-Pinter-Betchley-Graphic.jpg"/>
          <p:cNvPicPr>
            <a:picLocks noChangeAspect="1"/>
          </p:cNvPicPr>
          <p:nvPr/>
        </p:nvPicPr>
        <p:blipFill>
          <a:blip r:embed="rId2">
            <a:extLst/>
          </a:blip>
          <a:stretch>
            <a:fillRect/>
          </a:stretch>
        </p:blipFill>
        <p:spPr>
          <a:xfrm>
            <a:off x="1727200" y="-2858"/>
            <a:ext cx="12801601" cy="9261158"/>
          </a:xfrm>
          <a:prstGeom prst="rect">
            <a:avLst/>
          </a:prstGeom>
          <a:ln w="12700">
            <a:miter lim="400000"/>
          </a:ln>
        </p:spPr>
      </p:pic>
      <p:sp>
        <p:nvSpPr>
          <p:cNvPr id="234" name="Graphic: Matt Pinter"/>
          <p:cNvSpPr/>
          <p:nvPr/>
        </p:nvSpPr>
        <p:spPr>
          <a:xfrm>
            <a:off x="1844873" y="8458200"/>
            <a:ext cx="386142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Graphic: Matt Pinter</a:t>
            </a:r>
          </a:p>
        </p:txBody>
      </p:sp>
      <p:sp>
        <p:nvSpPr>
          <p:cNvPr id="235" name="24:50"/>
          <p:cNvSpPr/>
          <p:nvPr/>
        </p:nvSpPr>
        <p:spPr>
          <a:xfrm>
            <a:off x="14755415" y="82677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24:50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7" name="Post-War (1940s)"/>
          <p:cNvSpPr txBox="1"/>
          <p:nvPr>
            <p:ph type="title"/>
          </p:nvPr>
        </p:nvSpPr>
        <p:spPr>
          <a:xfrm>
            <a:off x="1155700" y="241300"/>
            <a:ext cx="8229600" cy="2298700"/>
          </a:xfrm>
          <a:prstGeom prst="rect">
            <a:avLst/>
          </a:prstGeom>
        </p:spPr>
        <p:txBody>
          <a:bodyPr/>
          <a:lstStyle>
            <a:lvl1pPr>
              <a:defRPr>
                <a:solidFill>
                  <a:srgbClr val="00F900"/>
                </a:solidFill>
              </a:defRPr>
            </a:lvl1pPr>
          </a:lstStyle>
          <a:p>
            <a:pPr/>
            <a:r>
              <a:t>Post-War (1940s)</a:t>
            </a:r>
          </a:p>
        </p:txBody>
      </p:sp>
      <p:sp>
        <p:nvSpPr>
          <p:cNvPr id="238" name="Alumni of the US and UK codebreaking efforts and other started building general purpose computers…"/>
          <p:cNvSpPr txBox="1"/>
          <p:nvPr>
            <p:ph type="body" sz="half" idx="1"/>
          </p:nvPr>
        </p:nvSpPr>
        <p:spPr>
          <a:xfrm>
            <a:off x="1079500" y="2311400"/>
            <a:ext cx="9880600" cy="5702300"/>
          </a:xfrm>
          <a:prstGeom prst="rect">
            <a:avLst/>
          </a:prstGeom>
        </p:spPr>
        <p:txBody>
          <a:bodyPr/>
          <a:lstStyle/>
          <a:p>
            <a:pPr/>
            <a:r>
              <a:t>Alumni of the US and UK codebreaking efforts and other started building general purpose computers</a:t>
            </a:r>
          </a:p>
          <a:p>
            <a:pPr lvl="1"/>
            <a:r>
              <a:t>Manchester Baby</a:t>
            </a:r>
          </a:p>
          <a:p>
            <a:pPr lvl="1"/>
            <a:r>
              <a:t>Ferranti Mark I</a:t>
            </a:r>
          </a:p>
          <a:p>
            <a:pPr lvl="1"/>
            <a:r>
              <a:t>Harvard Mark I</a:t>
            </a:r>
          </a:p>
          <a:p>
            <a:pPr lvl="1"/>
            <a:r>
              <a:t>US Army ENIAC</a:t>
            </a:r>
          </a:p>
        </p:txBody>
      </p:sp>
      <p:sp>
        <p:nvSpPr>
          <p:cNvPr id="239" name="http://upload.wikimedia.org/wikipedia/commons/b/bb/SSEM_Manchester_museum.jpg…"/>
          <p:cNvSpPr/>
          <p:nvPr/>
        </p:nvSpPr>
        <p:spPr>
          <a:xfrm>
            <a:off x="4510540" y="8248650"/>
            <a:ext cx="11483790" cy="863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600">
                <a:solidFill>
                  <a:srgbClr val="FFFB00"/>
                </a:solidFill>
              </a:defRPr>
            </a:pPr>
            <a:r>
              <a:rPr>
                <a:hlinkClick r:id="rId2" invalidUrl="" action="" tgtFrame="" tooltip="" history="1" highlightClick="0" endSnd="0"/>
              </a:rPr>
              <a:t>http://upload.wikimedia.org/wikipedia/commons/b/bb/SSEM_Manchester_museum.jpg</a:t>
            </a:r>
          </a:p>
          <a:p>
            <a:pPr>
              <a:defRPr sz="2600">
                <a:solidFill>
                  <a:srgbClr val="FFFB00"/>
                </a:solidFill>
              </a:defRPr>
            </a:pPr>
            <a:r>
              <a:rPr>
                <a:hlinkClick r:id="rId2" invalidUrl="" action="" tgtFrame="" tooltip="" history="1" highlightClick="0" endSnd="0"/>
              </a:rPr>
              <a:t>http://en.wikipedia.org/wiki/File:Classic_shot_of_the_ENIAC.jpg</a:t>
            </a:r>
          </a:p>
        </p:txBody>
      </p:sp>
      <p:pic>
        <p:nvPicPr>
          <p:cNvPr id="240" name="SSEM_Manchester_museum.jpg" descr="SSEM_Manchester_museum.jpg"/>
          <p:cNvPicPr>
            <a:picLocks noChangeAspect="1"/>
          </p:cNvPicPr>
          <p:nvPr/>
        </p:nvPicPr>
        <p:blipFill>
          <a:blip r:embed="rId3">
            <a:extLst/>
          </a:blip>
          <a:stretch>
            <a:fillRect/>
          </a:stretch>
        </p:blipFill>
        <p:spPr>
          <a:xfrm>
            <a:off x="10883900" y="1126827"/>
            <a:ext cx="4660901" cy="3076924"/>
          </a:xfrm>
          <a:prstGeom prst="rect">
            <a:avLst/>
          </a:prstGeom>
          <a:ln w="12700">
            <a:miter lim="400000"/>
          </a:ln>
        </p:spPr>
      </p:pic>
      <p:pic>
        <p:nvPicPr>
          <p:cNvPr id="241" name="Classic_shot_of_the_ENIAC.jpg" descr="Classic_shot_of_the_ENIAC.jpg"/>
          <p:cNvPicPr>
            <a:picLocks noChangeAspect="1"/>
          </p:cNvPicPr>
          <p:nvPr/>
        </p:nvPicPr>
        <p:blipFill>
          <a:blip r:embed="rId4">
            <a:extLst/>
          </a:blip>
          <a:stretch>
            <a:fillRect/>
          </a:stretch>
        </p:blipFill>
        <p:spPr>
          <a:xfrm>
            <a:off x="10892392" y="4406900"/>
            <a:ext cx="4654842" cy="36449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3" name="NSFNet @ University of Michigan"/>
          <p:cNvSpPr txBox="1"/>
          <p:nvPr>
            <p:ph type="title"/>
          </p:nvPr>
        </p:nvSpPr>
        <p:spPr>
          <a:prstGeom prst="rect">
            <a:avLst/>
          </a:prstGeom>
        </p:spPr>
        <p:txBody>
          <a:bodyPr/>
          <a:lstStyle>
            <a:lvl1pPr>
              <a:defRPr>
                <a:solidFill>
                  <a:srgbClr val="00F900"/>
                </a:solidFill>
              </a:defRPr>
            </a:lvl1pPr>
          </a:lstStyle>
          <a:p>
            <a:pPr/>
            <a:r>
              <a:t>NSFNet @ University of Michigan</a:t>
            </a:r>
          </a:p>
        </p:txBody>
      </p:sp>
      <p:sp>
        <p:nvSpPr>
          <p:cNvPr id="244" name="University of Michigan did not get a Supercomputer Center…"/>
          <p:cNvSpPr txBox="1"/>
          <p:nvPr>
            <p:ph type="body" sz="half" idx="1"/>
          </p:nvPr>
        </p:nvSpPr>
        <p:spPr>
          <a:xfrm>
            <a:off x="1155700" y="2603500"/>
            <a:ext cx="8128000" cy="5702300"/>
          </a:xfrm>
          <a:prstGeom prst="rect">
            <a:avLst/>
          </a:prstGeom>
        </p:spPr>
        <p:txBody>
          <a:bodyPr/>
          <a:lstStyle/>
          <a:p>
            <a:pPr/>
            <a:r>
              <a:t>University of Michigan did not get a Supercomputer Center</a:t>
            </a:r>
          </a:p>
          <a:p>
            <a:pPr/>
            <a:r>
              <a:t>Proposed a $55M high-speed network for $15M</a:t>
            </a:r>
          </a:p>
          <a:p>
            <a:pPr/>
            <a:r>
              <a:t>Partners: University of Michigan, Merit Network, IBM Corporation, MCI, and State of Michigan</a:t>
            </a:r>
          </a:p>
          <a:p>
            <a:pPr/>
            <a:r>
              <a:t>Operated from 1988-1995</a:t>
            </a:r>
          </a:p>
        </p:txBody>
      </p:sp>
      <p:pic>
        <p:nvPicPr>
          <p:cNvPr id="245" name="dvh-office.png" descr="dvh-office.png"/>
          <p:cNvPicPr>
            <a:picLocks noChangeAspect="1"/>
          </p:cNvPicPr>
          <p:nvPr/>
        </p:nvPicPr>
        <p:blipFill>
          <a:blip r:embed="rId2">
            <a:extLst/>
          </a:blip>
          <a:stretch>
            <a:fillRect/>
          </a:stretch>
        </p:blipFill>
        <p:spPr>
          <a:xfrm>
            <a:off x="9561266" y="2463800"/>
            <a:ext cx="5794091" cy="4216401"/>
          </a:xfrm>
          <a:prstGeom prst="rect">
            <a:avLst/>
          </a:prstGeom>
          <a:ln w="12700">
            <a:miter lim="400000"/>
          </a:ln>
        </p:spPr>
      </p:pic>
      <p:sp>
        <p:nvSpPr>
          <p:cNvPr id="246" name="http://www.vimeo.com/11044819"/>
          <p:cNvSpPr/>
          <p:nvPr/>
        </p:nvSpPr>
        <p:spPr>
          <a:xfrm>
            <a:off x="9321800" y="7493000"/>
            <a:ext cx="626529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defRPr>
            </a:lvl1pPr>
          </a:lstStyle>
          <a:p>
            <a:pPr/>
            <a:r>
              <a:t>http://www.vimeo.com/11044819</a:t>
            </a:r>
          </a:p>
        </p:txBody>
      </p:sp>
      <p:sp>
        <p:nvSpPr>
          <p:cNvPr id="247" name="13:14"/>
          <p:cNvSpPr/>
          <p:nvPr/>
        </p:nvSpPr>
        <p:spPr>
          <a:xfrm>
            <a:off x="14869715" y="8420100"/>
            <a:ext cx="11289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13:14</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49" name="448kbps.phy.gif" descr="448kbps.phy.gif"/>
          <p:cNvPicPr>
            <a:picLocks noChangeAspect="1"/>
          </p:cNvPicPr>
          <p:nvPr/>
        </p:nvPicPr>
        <p:blipFill>
          <a:blip r:embed="rId3">
            <a:extLst/>
          </a:blip>
          <a:stretch>
            <a:fillRect/>
          </a:stretch>
        </p:blipFill>
        <p:spPr>
          <a:xfrm>
            <a:off x="1661031" y="1333500"/>
            <a:ext cx="7597270" cy="5753101"/>
          </a:xfrm>
          <a:prstGeom prst="rect">
            <a:avLst/>
          </a:prstGeom>
          <a:ln w="12700">
            <a:miter lim="400000"/>
          </a:ln>
        </p:spPr>
      </p:pic>
      <p:sp>
        <p:nvSpPr>
          <p:cNvPr id="250" name="Source: http://hpwren.ucsd.edu/~hwb/NSFNET/NSFNET-200711Summary/"/>
          <p:cNvSpPr/>
          <p:nvPr/>
        </p:nvSpPr>
        <p:spPr>
          <a:xfrm>
            <a:off x="1501712" y="7886700"/>
            <a:ext cx="1384414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B00"/>
                </a:solidFill>
              </a:defRPr>
            </a:pPr>
            <a:r>
              <a:t>Source: </a:t>
            </a:r>
            <a:r>
              <a:rPr u="sng">
                <a:hlinkClick r:id="rId4" invalidUrl="" action="" tgtFrame="" tooltip="" history="1" highlightClick="0" endSnd="0"/>
              </a:rPr>
              <a:t>http://hpwren.ucsd.edu/~hwb/NSFNET/NSFNET-200711Summary/</a:t>
            </a:r>
          </a:p>
        </p:txBody>
      </p:sp>
      <p:pic>
        <p:nvPicPr>
          <p:cNvPr id="251" name="UM1986-USAN+SDSCnet.jpg" descr="UM1986-USAN+SDSCnet.jpg"/>
          <p:cNvPicPr>
            <a:picLocks noChangeAspect="1"/>
          </p:cNvPicPr>
          <p:nvPr/>
        </p:nvPicPr>
        <p:blipFill>
          <a:blip r:embed="rId5">
            <a:extLst/>
          </a:blip>
          <a:stretch>
            <a:fillRect/>
          </a:stretch>
        </p:blipFill>
        <p:spPr>
          <a:xfrm>
            <a:off x="10912535" y="1028700"/>
            <a:ext cx="3921066" cy="2578100"/>
          </a:xfrm>
          <a:prstGeom prst="rect">
            <a:avLst/>
          </a:prstGeom>
          <a:ln w="12700">
            <a:miter lim="400000"/>
          </a:ln>
        </p:spPr>
      </p:pic>
      <p:pic>
        <p:nvPicPr>
          <p:cNvPr id="252" name="Snapshot 2008-10-01 13-43-58.jpg" descr="Snapshot 2008-10-01 13-43-58.jpg"/>
          <p:cNvPicPr>
            <a:picLocks noChangeAspect="1"/>
          </p:cNvPicPr>
          <p:nvPr/>
        </p:nvPicPr>
        <p:blipFill>
          <a:blip r:embed="rId6">
            <a:extLst/>
          </a:blip>
          <a:stretch>
            <a:fillRect/>
          </a:stretch>
        </p:blipFill>
        <p:spPr>
          <a:xfrm>
            <a:off x="10870436" y="4089400"/>
            <a:ext cx="4001265" cy="33147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6" name="NSF Net Advocacy"/>
          <p:cNvSpPr txBox="1"/>
          <p:nvPr>
            <p:ph type="title"/>
          </p:nvPr>
        </p:nvSpPr>
        <p:spPr>
          <a:prstGeom prst="rect">
            <a:avLst/>
          </a:prstGeom>
        </p:spPr>
        <p:txBody>
          <a:bodyPr/>
          <a:lstStyle>
            <a:lvl1pPr>
              <a:defRPr>
                <a:solidFill>
                  <a:srgbClr val="00F900"/>
                </a:solidFill>
              </a:defRPr>
            </a:lvl1pPr>
          </a:lstStyle>
          <a:p>
            <a:pPr/>
            <a:r>
              <a:t>NSF Net Advocacy</a:t>
            </a:r>
          </a:p>
        </p:txBody>
      </p:sp>
      <p:sp>
        <p:nvSpPr>
          <p:cNvPr id="257" name="Initially aimed at research universities…"/>
          <p:cNvSpPr txBox="1"/>
          <p:nvPr>
            <p:ph type="body" idx="1"/>
          </p:nvPr>
        </p:nvSpPr>
        <p:spPr>
          <a:xfrm>
            <a:off x="1193800" y="2603500"/>
            <a:ext cx="14478000" cy="5702300"/>
          </a:xfrm>
          <a:prstGeom prst="rect">
            <a:avLst/>
          </a:prstGeom>
        </p:spPr>
        <p:txBody>
          <a:bodyPr/>
          <a:lstStyle/>
          <a:p>
            <a:pPr/>
            <a:r>
              <a:t>Initially aimed at research universities</a:t>
            </a:r>
          </a:p>
          <a:p>
            <a:pPr/>
            <a:r>
              <a:t>Cleveland FreeNet and similar efforts provided indirect Internet access to the average citizen</a:t>
            </a:r>
          </a:p>
          <a:p>
            <a:pPr/>
            <a:r>
              <a:t>In about 1989-1990, the "academic-only" started being relaxed - led to Internet Service Providers making "dial-up Internet" available to the general public</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9" name="The Beginning of the Web: CERN"/>
          <p:cNvSpPr txBox="1"/>
          <p:nvPr>
            <p:ph type="title"/>
          </p:nvPr>
        </p:nvSpPr>
        <p:spPr>
          <a:prstGeom prst="rect">
            <a:avLst/>
          </a:prstGeom>
        </p:spPr>
        <p:txBody>
          <a:bodyPr/>
          <a:lstStyle>
            <a:lvl1pPr>
              <a:defRPr>
                <a:solidFill>
                  <a:srgbClr val="FF40FF"/>
                </a:solidFill>
              </a:defRPr>
            </a:lvl1pPr>
          </a:lstStyle>
          <a:p>
            <a:pPr/>
            <a:r>
              <a:t>The Beginning of the Web: CERN</a:t>
            </a:r>
          </a:p>
        </p:txBody>
      </p:sp>
      <p:sp>
        <p:nvSpPr>
          <p:cNvPr id="260" name="The Internet was infrastructure - the web gave the Internet a “user interface and URLs…"/>
          <p:cNvSpPr txBox="1"/>
          <p:nvPr>
            <p:ph type="body" sz="half" idx="1"/>
          </p:nvPr>
        </p:nvSpPr>
        <p:spPr>
          <a:xfrm>
            <a:off x="1168400" y="2336800"/>
            <a:ext cx="7493000" cy="5702300"/>
          </a:xfrm>
          <a:prstGeom prst="rect">
            <a:avLst/>
          </a:prstGeom>
        </p:spPr>
        <p:txBody>
          <a:bodyPr/>
          <a:lstStyle/>
          <a:p>
            <a:pPr/>
            <a:r>
              <a:t>The Internet was infrastructure - the web gave the Internet a “user interface and URLs</a:t>
            </a:r>
          </a:p>
          <a:p>
            <a:pPr/>
            <a:r>
              <a:t>The Web was invented at CERN by Tim Berners-Lee and Robert Cailliau</a:t>
            </a:r>
          </a:p>
          <a:p>
            <a:pPr/>
            <a:r>
              <a:t>CERN developed browsers and servers - with a goal of worldwide hyperlinked documents</a:t>
            </a:r>
          </a:p>
        </p:txBody>
      </p:sp>
      <p:pic>
        <p:nvPicPr>
          <p:cNvPr id="261" name="Snapshot 2009-02-17 07-25-56.jpg" descr="Snapshot 2009-02-17 07-25-56.jpg"/>
          <p:cNvPicPr>
            <a:picLocks noChangeAspect="1"/>
          </p:cNvPicPr>
          <p:nvPr/>
        </p:nvPicPr>
        <p:blipFill>
          <a:blip r:embed="rId2">
            <a:extLst/>
          </a:blip>
          <a:stretch>
            <a:fillRect/>
          </a:stretch>
        </p:blipFill>
        <p:spPr>
          <a:xfrm>
            <a:off x="10452100" y="2848498"/>
            <a:ext cx="4065531" cy="4076701"/>
          </a:xfrm>
          <a:prstGeom prst="rect">
            <a:avLst/>
          </a:prstGeom>
          <a:ln w="12700">
            <a:miter lim="400000"/>
          </a:ln>
        </p:spPr>
      </p:pic>
      <p:sp>
        <p:nvSpPr>
          <p:cNvPr id="262" name="Robert Cailliau…"/>
          <p:cNvSpPr/>
          <p:nvPr/>
        </p:nvSpPr>
        <p:spPr>
          <a:xfrm>
            <a:off x="11030495" y="5594350"/>
            <a:ext cx="2903266" cy="11430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Robert Cailliau</a:t>
            </a:r>
          </a:p>
          <a:p>
            <a:pPr/>
            <a:r>
              <a:t>CERN</a:t>
            </a:r>
          </a:p>
        </p:txBody>
      </p:sp>
      <p:sp>
        <p:nvSpPr>
          <p:cNvPr id="263" name="http://www.youtube.com/watch?v=x2GylLq59rI"/>
          <p:cNvSpPr/>
          <p:nvPr/>
        </p:nvSpPr>
        <p:spPr>
          <a:xfrm>
            <a:off x="3938674" y="8305800"/>
            <a:ext cx="8375428" cy="596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FFFB00"/>
                </a:solidFill>
              </a:defRPr>
            </a:lvl1pPr>
          </a:lstStyle>
          <a:p>
            <a:pPr/>
            <a:r>
              <a:t>http://www.youtube.com/watch?v=x2GylLq59rI</a:t>
            </a:r>
          </a:p>
        </p:txBody>
      </p:sp>
      <p:sp>
        <p:nvSpPr>
          <p:cNvPr id="264" name="(9:42)"/>
          <p:cNvSpPr/>
          <p:nvPr/>
        </p:nvSpPr>
        <p:spPr>
          <a:xfrm>
            <a:off x="14645729" y="8001000"/>
            <a:ext cx="119590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(9:42)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66" name="http://info.cern.ch/images/NextEditorBW.gif"/>
          <p:cNvSpPr/>
          <p:nvPr/>
        </p:nvSpPr>
        <p:spPr>
          <a:xfrm>
            <a:off x="4051300" y="8267700"/>
            <a:ext cx="815168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hlinkClick r:id="rId2" invalidUrl="" action="" tgtFrame="" tooltip="" history="1" highlightClick="0" endSnd="0"/>
              </a:defRPr>
            </a:lvl1pPr>
          </a:lstStyle>
          <a:p>
            <a:pPr/>
            <a:r>
              <a:rPr>
                <a:hlinkClick r:id="rId2" invalidUrl="" action="" tgtFrame="" tooltip="" history="1" highlightClick="0" endSnd="0"/>
              </a:rPr>
              <a:t>http://info.cern.ch/images/NextEditorBW.gif</a:t>
            </a:r>
          </a:p>
        </p:txBody>
      </p:sp>
      <p:pic>
        <p:nvPicPr>
          <p:cNvPr id="267" name="NextEditorBW.gif" descr="NextEditorBW.gif"/>
          <p:cNvPicPr>
            <a:picLocks noChangeAspect="1"/>
          </p:cNvPicPr>
          <p:nvPr/>
        </p:nvPicPr>
        <p:blipFill>
          <a:blip r:embed="rId3">
            <a:extLst/>
          </a:blip>
          <a:stretch>
            <a:fillRect/>
          </a:stretch>
        </p:blipFill>
        <p:spPr>
          <a:xfrm>
            <a:off x="2997200" y="508000"/>
            <a:ext cx="10261600" cy="75438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69" name="1993: Gopher is Dominant"/>
          <p:cNvSpPr txBox="1"/>
          <p:nvPr>
            <p:ph type="title"/>
          </p:nvPr>
        </p:nvSpPr>
        <p:spPr>
          <a:prstGeom prst="rect">
            <a:avLst/>
          </a:prstGeom>
        </p:spPr>
        <p:txBody>
          <a:bodyPr/>
          <a:lstStyle>
            <a:lvl1pPr>
              <a:defRPr>
                <a:solidFill>
                  <a:srgbClr val="FF40FF"/>
                </a:solidFill>
              </a:defRPr>
            </a:lvl1pPr>
          </a:lstStyle>
          <a:p>
            <a:pPr/>
            <a:r>
              <a:t>1993: Gopher is Dominant</a:t>
            </a:r>
          </a:p>
        </p:txBody>
      </p:sp>
      <p:sp>
        <p:nvSpPr>
          <p:cNvPr id="270" name="Internet Engineering Task Force (IETF) Meeting…"/>
          <p:cNvSpPr txBox="1"/>
          <p:nvPr>
            <p:ph type="body" sz="half" idx="1"/>
          </p:nvPr>
        </p:nvSpPr>
        <p:spPr>
          <a:xfrm>
            <a:off x="1155700" y="2603500"/>
            <a:ext cx="9588500" cy="5702300"/>
          </a:xfrm>
          <a:prstGeom prst="rect">
            <a:avLst/>
          </a:prstGeom>
        </p:spPr>
        <p:txBody>
          <a:bodyPr/>
          <a:lstStyle/>
          <a:p>
            <a:pPr/>
            <a:r>
              <a:t>Internet Engineering Task Force (IETF) Meeting</a:t>
            </a:r>
          </a:p>
          <a:p>
            <a:pPr lvl="1"/>
            <a:r>
              <a:t>March 29-April 2, 1993 - Columbus, Ohio, USA (638 attendees)</a:t>
            </a:r>
          </a:p>
          <a:p>
            <a:pPr lvl="1"/>
            <a:r>
              <a:t>Gopher BOF - 200 attendees</a:t>
            </a:r>
          </a:p>
          <a:p>
            <a:pPr lvl="1"/>
            <a:r>
              <a:t>World-Wide Web BOF - 15 attendees including Tim Berners-Lee</a:t>
            </a:r>
          </a:p>
          <a:p>
            <a:pPr/>
            <a:r>
              <a:t>P.S. DVD is invented this year</a:t>
            </a:r>
          </a:p>
        </p:txBody>
      </p:sp>
      <p:sp>
        <p:nvSpPr>
          <p:cNvPr id="271" name="http://www.ietf.org/proceedings/26.pdf"/>
          <p:cNvSpPr/>
          <p:nvPr/>
        </p:nvSpPr>
        <p:spPr>
          <a:xfrm>
            <a:off x="8737600" y="8102600"/>
            <a:ext cx="72185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defRPr>
            </a:lvl1pPr>
          </a:lstStyle>
          <a:p>
            <a:pPr/>
            <a:r>
              <a:t>http://www.ietf.org/proceedings/26.pdf</a:t>
            </a:r>
          </a:p>
        </p:txBody>
      </p:sp>
      <p:pic>
        <p:nvPicPr>
          <p:cNvPr id="272" name="gopher.jpg" descr="gopher.jpg"/>
          <p:cNvPicPr>
            <a:picLocks noChangeAspect="1"/>
          </p:cNvPicPr>
          <p:nvPr/>
        </p:nvPicPr>
        <p:blipFill>
          <a:blip r:embed="rId2">
            <a:extLst/>
          </a:blip>
          <a:stretch>
            <a:fillRect/>
          </a:stretch>
        </p:blipFill>
        <p:spPr>
          <a:xfrm>
            <a:off x="11036300" y="2794000"/>
            <a:ext cx="4724401" cy="47244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74" name="Untitled.png" descr="Untitled.png"/>
          <p:cNvPicPr>
            <a:picLocks noChangeAspect="1"/>
          </p:cNvPicPr>
          <p:nvPr/>
        </p:nvPicPr>
        <p:blipFill>
          <a:blip r:embed="rId2">
            <a:extLst/>
          </a:blip>
          <a:stretch>
            <a:fillRect/>
          </a:stretch>
        </p:blipFill>
        <p:spPr>
          <a:xfrm>
            <a:off x="1320800" y="533400"/>
            <a:ext cx="6096001" cy="4133590"/>
          </a:xfrm>
          <a:prstGeom prst="rect">
            <a:avLst/>
          </a:prstGeom>
          <a:ln w="12700">
            <a:miter lim="400000"/>
          </a:ln>
        </p:spPr>
      </p:pic>
      <p:pic>
        <p:nvPicPr>
          <p:cNvPr id="275" name="Untitled2.png" descr="Untitled2.png"/>
          <p:cNvPicPr>
            <a:picLocks noChangeAspect="1"/>
          </p:cNvPicPr>
          <p:nvPr/>
        </p:nvPicPr>
        <p:blipFill>
          <a:blip r:embed="rId3">
            <a:extLst/>
          </a:blip>
          <a:stretch>
            <a:fillRect/>
          </a:stretch>
        </p:blipFill>
        <p:spPr>
          <a:xfrm>
            <a:off x="9029700" y="2628900"/>
            <a:ext cx="5892800" cy="4432300"/>
          </a:xfrm>
          <a:prstGeom prst="rect">
            <a:avLst/>
          </a:prstGeom>
          <a:ln w="12700">
            <a:miter lim="400000"/>
          </a:ln>
        </p:spPr>
      </p:pic>
      <p:sp>
        <p:nvSpPr>
          <p:cNvPr id="276" name="http://www.youtube.com/watch?v=sYNUcFMCIzw"/>
          <p:cNvSpPr/>
          <p:nvPr/>
        </p:nvSpPr>
        <p:spPr>
          <a:xfrm>
            <a:off x="4241911" y="8064500"/>
            <a:ext cx="942193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F900"/>
                </a:solidFill>
              </a:defRPr>
            </a:lvl1pPr>
          </a:lstStyle>
          <a:p>
            <a:pPr/>
            <a:r>
              <a:t>http://www.youtube.com/watch?v=sYNUcFMCIzw</a:t>
            </a:r>
          </a:p>
        </p:txBody>
      </p:sp>
      <p:sp>
        <p:nvSpPr>
          <p:cNvPr id="277" name="What industry was thinking in 1993..."/>
          <p:cNvSpPr/>
          <p:nvPr/>
        </p:nvSpPr>
        <p:spPr>
          <a:xfrm>
            <a:off x="962533" y="5683250"/>
            <a:ext cx="6794501" cy="1574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000">
                <a:solidFill>
                  <a:srgbClr val="FF40FF"/>
                </a:solidFill>
              </a:defRPr>
            </a:lvl1pPr>
          </a:lstStyle>
          <a:p>
            <a:pPr/>
            <a:r>
              <a:t>What industry was thinking in 1993...</a:t>
            </a:r>
          </a:p>
        </p:txBody>
      </p:sp>
      <p:sp>
        <p:nvSpPr>
          <p:cNvPr id="278" name="0:30"/>
          <p:cNvSpPr/>
          <p:nvPr/>
        </p:nvSpPr>
        <p:spPr>
          <a:xfrm>
            <a:off x="14984015" y="84201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0:30</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WARNING   WARNING"/>
          <p:cNvSpPr txBox="1"/>
          <p:nvPr>
            <p:ph type="ctrTitle"/>
          </p:nvPr>
        </p:nvSpPr>
        <p:spPr>
          <a:prstGeom prst="rect">
            <a:avLst/>
          </a:prstGeom>
        </p:spPr>
        <p:txBody>
          <a:bodyPr/>
          <a:lstStyle>
            <a:lvl1pPr>
              <a:defRPr>
                <a:solidFill>
                  <a:srgbClr val="FF2600"/>
                </a:solidFill>
              </a:defRPr>
            </a:lvl1pPr>
          </a:lstStyle>
          <a:p>
            <a:pPr/>
            <a:r>
              <a:t>WARNING   WARNING</a:t>
            </a:r>
          </a:p>
        </p:txBody>
      </p:sp>
      <p:sp>
        <p:nvSpPr>
          <p:cNvPr id="185" name="This presentation does not contain facts or precise data.  It is ideas, interpretations, imagination, paranoia, and guesses.  The material is presented with simplification or exaggeration to make you think.  Making you think is the goal of this presentio"/>
          <p:cNvSpPr txBox="1"/>
          <p:nvPr>
            <p:ph type="subTitle" sz="quarter" idx="1"/>
          </p:nvPr>
        </p:nvSpPr>
        <p:spPr>
          <a:xfrm>
            <a:off x="1155700" y="4711700"/>
            <a:ext cx="13931900" cy="1714500"/>
          </a:xfrm>
          <a:prstGeom prst="rect">
            <a:avLst/>
          </a:prstGeom>
        </p:spPr>
        <p:txBody>
          <a:bodyPr/>
          <a:lstStyle/>
          <a:p>
            <a:pPr/>
            <a:r>
              <a:t>This presentation does not contain facts or precise data.  It is ideas, interpretations, imagination, paranoia, and guesses.  The material is presented with simplification or exaggeration to make you think.  Making you think is the goal of this presention.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80" name="Snapshot 2009-02-17 07-27-32.jpg" descr="Snapshot 2009-02-17 07-27-32.jpg"/>
          <p:cNvPicPr>
            <a:picLocks noChangeAspect="1"/>
          </p:cNvPicPr>
          <p:nvPr/>
        </p:nvPicPr>
        <p:blipFill>
          <a:blip r:embed="rId2">
            <a:extLst/>
          </a:blip>
          <a:stretch>
            <a:fillRect/>
          </a:stretch>
        </p:blipFill>
        <p:spPr>
          <a:xfrm>
            <a:off x="11660165" y="3695700"/>
            <a:ext cx="3833835" cy="2540000"/>
          </a:xfrm>
          <a:prstGeom prst="rect">
            <a:avLst/>
          </a:prstGeom>
          <a:ln w="12700">
            <a:miter lim="400000"/>
          </a:ln>
        </p:spPr>
      </p:pic>
      <p:sp>
        <p:nvSpPr>
          <p:cNvPr id="281" name="Joseph Hardin, UM"/>
          <p:cNvSpPr/>
          <p:nvPr/>
        </p:nvSpPr>
        <p:spPr>
          <a:xfrm>
            <a:off x="11791255" y="5448300"/>
            <a:ext cx="3577457" cy="622300"/>
          </a:xfrm>
          <a:prstGeom prst="rect">
            <a:avLst/>
          </a:prstGeom>
          <a:solidFill>
            <a:srgbClr val="000000">
              <a:alpha val="52999"/>
            </a:srgb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Joseph Hardin, UM</a:t>
            </a:r>
          </a:p>
        </p:txBody>
      </p:sp>
      <p:sp>
        <p:nvSpPr>
          <p:cNvPr id="282" name="Mosaic - Netscape - Mozilla - Firefox"/>
          <p:cNvSpPr txBox="1"/>
          <p:nvPr>
            <p:ph type="title"/>
          </p:nvPr>
        </p:nvSpPr>
        <p:spPr>
          <a:prstGeom prst="rect">
            <a:avLst/>
          </a:prstGeom>
        </p:spPr>
        <p:txBody>
          <a:bodyPr/>
          <a:lstStyle>
            <a:lvl1pPr>
              <a:defRPr sz="7300">
                <a:solidFill>
                  <a:srgbClr val="FF40FF"/>
                </a:solidFill>
              </a:defRPr>
            </a:lvl1pPr>
          </a:lstStyle>
          <a:p>
            <a:pPr/>
            <a:r>
              <a:t>Mosaic - Netscape - Mozilla - Firefox</a:t>
            </a:r>
          </a:p>
        </p:txBody>
      </p:sp>
      <p:sp>
        <p:nvSpPr>
          <p:cNvPr id="283" name="Mosaic was the first “consumer” web browser developed at NCSA…"/>
          <p:cNvSpPr txBox="1"/>
          <p:nvPr>
            <p:ph type="body" sz="half" idx="1"/>
          </p:nvPr>
        </p:nvSpPr>
        <p:spPr>
          <a:xfrm>
            <a:off x="1155700" y="2603500"/>
            <a:ext cx="9525000" cy="5702300"/>
          </a:xfrm>
          <a:prstGeom prst="rect">
            <a:avLst/>
          </a:prstGeom>
        </p:spPr>
        <p:txBody>
          <a:bodyPr/>
          <a:lstStyle/>
          <a:p>
            <a:pPr/>
            <a:r>
              <a:t>Mosaic was the first “consumer” web browser developed at NCSA</a:t>
            </a:r>
          </a:p>
          <a:p>
            <a:pPr/>
            <a:r>
              <a:t>NCSA created the httpd web server which is the basic for the Apache web server</a:t>
            </a:r>
          </a:p>
          <a:p>
            <a:pPr/>
            <a:r>
              <a:t>While most of the NCSA programmers formed Netscape and made their fortunes, NCSA released their browser for free and focused on building standards to keep the web open</a:t>
            </a:r>
          </a:p>
        </p:txBody>
      </p:sp>
      <p:sp>
        <p:nvSpPr>
          <p:cNvPr id="284" name="http://www.vimeo.com/7053726"/>
          <p:cNvSpPr/>
          <p:nvPr/>
        </p:nvSpPr>
        <p:spPr>
          <a:xfrm>
            <a:off x="9114134" y="8223250"/>
            <a:ext cx="5378650" cy="55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FFFB00"/>
                </a:solidFill>
              </a:defRPr>
            </a:lvl1pPr>
          </a:lstStyle>
          <a:p>
            <a:pPr/>
            <a:r>
              <a:t>http://www.vimeo.com/7053726</a:t>
            </a:r>
          </a:p>
        </p:txBody>
      </p:sp>
      <p:sp>
        <p:nvSpPr>
          <p:cNvPr id="285" name="9:01"/>
          <p:cNvSpPr/>
          <p:nvPr/>
        </p:nvSpPr>
        <p:spPr>
          <a:xfrm>
            <a:off x="14818915" y="82931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9:01</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87" name="1994: Year of the Web"/>
          <p:cNvSpPr txBox="1"/>
          <p:nvPr>
            <p:ph type="title"/>
          </p:nvPr>
        </p:nvSpPr>
        <p:spPr>
          <a:xfrm>
            <a:off x="1155700" y="241300"/>
            <a:ext cx="13982700" cy="2298700"/>
          </a:xfrm>
          <a:prstGeom prst="rect">
            <a:avLst/>
          </a:prstGeom>
        </p:spPr>
        <p:txBody>
          <a:bodyPr/>
          <a:lstStyle>
            <a:lvl1pPr>
              <a:defRPr>
                <a:solidFill>
                  <a:srgbClr val="00F900"/>
                </a:solidFill>
              </a:defRPr>
            </a:lvl1pPr>
          </a:lstStyle>
          <a:p>
            <a:pPr/>
            <a:r>
              <a:t>1994: Year of the Web</a:t>
            </a:r>
          </a:p>
        </p:txBody>
      </p:sp>
      <p:sp>
        <p:nvSpPr>
          <p:cNvPr id="288" name="Netscape Founded - April 4, 1994…"/>
          <p:cNvSpPr txBox="1"/>
          <p:nvPr>
            <p:ph type="body" idx="1"/>
          </p:nvPr>
        </p:nvSpPr>
        <p:spPr>
          <a:xfrm>
            <a:off x="1155700" y="2603500"/>
            <a:ext cx="14173200" cy="5702300"/>
          </a:xfrm>
          <a:prstGeom prst="rect">
            <a:avLst/>
          </a:prstGeom>
        </p:spPr>
        <p:txBody>
          <a:bodyPr/>
          <a:lstStyle/>
          <a:p>
            <a:pPr/>
            <a:r>
              <a:t>Netscape Founded - April 4, 1994</a:t>
            </a:r>
          </a:p>
          <a:p>
            <a:pPr/>
            <a:r>
              <a:t>WWW Conf: May 25-26-27 1994, CERN, Geneva (Switzerland)</a:t>
            </a:r>
          </a:p>
          <a:p>
            <a:pPr/>
            <a:r>
              <a:t>WWW Conf: October 17-19, 1994, Chicago, IL</a:t>
            </a:r>
          </a:p>
          <a:p>
            <a:pPr/>
            <a:r>
              <a:t>October 1994, Tim Berners-Lee founded the (W3C) at MIT</a:t>
            </a:r>
          </a:p>
          <a:p>
            <a:pPr/>
            <a:r>
              <a:t>November 8, 1994 - Windows 95 beta 2 - With a vengance!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90" name="When You Can Assume the Web"/>
          <p:cNvSpPr txBox="1"/>
          <p:nvPr>
            <p:ph type="title"/>
          </p:nvPr>
        </p:nvSpPr>
        <p:spPr>
          <a:xfrm>
            <a:off x="1130300" y="965200"/>
            <a:ext cx="8191500" cy="2298700"/>
          </a:xfrm>
          <a:prstGeom prst="rect">
            <a:avLst/>
          </a:prstGeom>
        </p:spPr>
        <p:txBody>
          <a:bodyPr/>
          <a:lstStyle>
            <a:lvl1pPr>
              <a:defRPr>
                <a:solidFill>
                  <a:srgbClr val="00F900"/>
                </a:solidFill>
              </a:defRPr>
            </a:lvl1pPr>
          </a:lstStyle>
          <a:p>
            <a:pPr/>
            <a:r>
              <a:t>When You Can Assume the Web</a:t>
            </a:r>
          </a:p>
        </p:txBody>
      </p:sp>
      <p:sp>
        <p:nvSpPr>
          <p:cNvPr id="291" name="Internet: TCI Show 08…"/>
          <p:cNvSpPr/>
          <p:nvPr/>
        </p:nvSpPr>
        <p:spPr>
          <a:xfrm>
            <a:off x="2082800" y="4502150"/>
            <a:ext cx="6036692"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B00"/>
                </a:solidFill>
              </a:defRPr>
            </a:pPr>
            <a:r>
              <a:t>Internet: TCI Show 08</a:t>
            </a:r>
          </a:p>
          <a:p>
            <a:pPr>
              <a:defRPr>
                <a:solidFill>
                  <a:srgbClr val="FFFB00"/>
                </a:solidFill>
              </a:defRPr>
            </a:pPr>
            <a:r>
              <a:t>http://www.vimeo.com/4275919</a:t>
            </a:r>
          </a:p>
        </p:txBody>
      </p:sp>
      <p:pic>
        <p:nvPicPr>
          <p:cNvPr id="292" name="Untitled4.png" descr="Untitled4.png"/>
          <p:cNvPicPr>
            <a:picLocks noChangeAspect="1"/>
          </p:cNvPicPr>
          <p:nvPr/>
        </p:nvPicPr>
        <p:blipFill>
          <a:blip r:embed="rId2">
            <a:extLst/>
          </a:blip>
          <a:stretch>
            <a:fillRect/>
          </a:stretch>
        </p:blipFill>
        <p:spPr>
          <a:xfrm>
            <a:off x="10312400" y="584200"/>
            <a:ext cx="5054600" cy="4241800"/>
          </a:xfrm>
          <a:prstGeom prst="rect">
            <a:avLst/>
          </a:prstGeom>
          <a:ln w="12700">
            <a:miter lim="400000"/>
          </a:ln>
        </p:spPr>
      </p:pic>
      <p:pic>
        <p:nvPicPr>
          <p:cNvPr id="293" name="Snapshot 2009-04-22 10-34-42.jpg" descr="Snapshot 2009-04-22 10-34-42.jpg"/>
          <p:cNvPicPr>
            <a:picLocks noChangeAspect="1"/>
          </p:cNvPicPr>
          <p:nvPr/>
        </p:nvPicPr>
        <p:blipFill>
          <a:blip r:embed="rId3">
            <a:extLst/>
          </a:blip>
          <a:stretch>
            <a:fillRect/>
          </a:stretch>
        </p:blipFill>
        <p:spPr>
          <a:xfrm>
            <a:off x="10337800" y="5003800"/>
            <a:ext cx="5009690" cy="3937001"/>
          </a:xfrm>
          <a:prstGeom prst="rect">
            <a:avLst/>
          </a:prstGeom>
          <a:ln w="12700">
            <a:miter lim="400000"/>
          </a:ln>
        </p:spPr>
      </p:pic>
      <p:sp>
        <p:nvSpPr>
          <p:cNvPr id="294" name="1:22"/>
          <p:cNvSpPr/>
          <p:nvPr/>
        </p:nvSpPr>
        <p:spPr>
          <a:xfrm>
            <a:off x="14361715" y="8191500"/>
            <a:ext cx="90033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1:22</a:t>
            </a:r>
          </a:p>
        </p:txBody>
      </p:sp>
      <p:sp>
        <p:nvSpPr>
          <p:cNvPr id="295" name="December 11-14, 1995…"/>
          <p:cNvSpPr/>
          <p:nvPr/>
        </p:nvSpPr>
        <p:spPr>
          <a:xfrm>
            <a:off x="1117600" y="6889750"/>
            <a:ext cx="7969300"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B00"/>
                </a:solidFill>
              </a:defRPr>
            </a:pPr>
            <a:r>
              <a:t>December 11-14, 1995</a:t>
            </a:r>
          </a:p>
          <a:p>
            <a:pPr>
              <a:defRPr>
                <a:solidFill>
                  <a:srgbClr val="FFFB00"/>
                </a:solidFill>
              </a:defRPr>
            </a:pPr>
            <a:r>
              <a:t>http://www.w3.org/Conferences/WWW4/</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9" name="The Past"/>
          <p:cNvGrpSpPr/>
          <p:nvPr/>
        </p:nvGrpSpPr>
        <p:grpSpPr>
          <a:xfrm>
            <a:off x="4038600" y="2311400"/>
            <a:ext cx="7861300" cy="4508500"/>
            <a:chOff x="0" y="0"/>
            <a:chExt cx="7861300" cy="4508500"/>
          </a:xfrm>
        </p:grpSpPr>
        <p:sp>
          <p:nvSpPr>
            <p:cNvPr id="298" name="The Past"/>
            <p:cNvSpPr/>
            <p:nvPr/>
          </p:nvSpPr>
          <p:spPr>
            <a:xfrm>
              <a:off x="165100" y="165100"/>
              <a:ext cx="7531100" cy="4178300"/>
            </a:xfrm>
            <a:prstGeom prst="rect">
              <a:avLst/>
            </a:prstGeom>
            <a:blipFill rotWithShape="1">
              <a:blip r:embed="rId2"/>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6500">
                  <a:effectLst>
                    <a:outerShdw sx="100000" sy="100000" kx="0" ky="0" algn="b" rotWithShape="0" blurRad="38100" dist="12700" dir="5400000">
                      <a:srgbClr val="000000">
                        <a:alpha val="50000"/>
                      </a:srgbClr>
                    </a:outerShdw>
                  </a:effectLst>
                </a:defRPr>
              </a:lvl1pPr>
            </a:lstStyle>
            <a:p>
              <a:pPr/>
              <a:r>
                <a:t>The Past</a:t>
              </a:r>
            </a:p>
          </p:txBody>
        </p:sp>
        <p:pic>
          <p:nvPicPr>
            <p:cNvPr id="297" name="The Past The Past" descr="The Past The Past"/>
            <p:cNvPicPr>
              <a:picLocks noChangeAspect="0"/>
            </p:cNvPicPr>
            <p:nvPr/>
          </p:nvPicPr>
          <p:blipFill>
            <a:blip r:embed="rId3">
              <a:extLst/>
            </a:blip>
            <a:stretch>
              <a:fillRect/>
            </a:stretch>
          </p:blipFill>
          <p:spPr>
            <a:xfrm>
              <a:off x="0" y="0"/>
              <a:ext cx="7861300" cy="4508500"/>
            </a:xfrm>
            <a:prstGeom prst="rect">
              <a:avLst/>
            </a:prstGeom>
            <a:effectLst/>
          </p:spPr>
        </p:pic>
      </p:grpSp>
      <p:pic>
        <p:nvPicPr>
          <p:cNvPr id="300" name="droppedImage.tiff" descr="droppedImage.tiff"/>
          <p:cNvPicPr>
            <a:picLocks noChangeAspect="1"/>
          </p:cNvPicPr>
          <p:nvPr/>
        </p:nvPicPr>
        <p:blipFill>
          <a:blip r:embed="rId4">
            <a:extLst/>
          </a:blip>
          <a:stretch>
            <a:fillRect/>
          </a:stretch>
        </p:blipFill>
        <p:spPr>
          <a:xfrm>
            <a:off x="5575300" y="2705100"/>
            <a:ext cx="4787397" cy="37338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Line"/>
          <p:cNvSpPr/>
          <p:nvPr/>
        </p:nvSpPr>
        <p:spPr>
          <a:xfrm flipH="1" flipV="1">
            <a:off x="945981" y="3483520"/>
            <a:ext cx="5738564" cy="5255793"/>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3" name="Education for the Wealthy Few…"/>
          <p:cNvSpPr/>
          <p:nvPr/>
        </p:nvSpPr>
        <p:spPr>
          <a:xfrm>
            <a:off x="5477755" y="819150"/>
            <a:ext cx="5790457"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Education for the Wealthy Few</a:t>
            </a:r>
          </a:p>
          <a:p>
            <a:pPr/>
            <a:r>
              <a:t>0000-1930</a:t>
            </a:r>
          </a:p>
        </p:txBody>
      </p:sp>
      <p:sp>
        <p:nvSpPr>
          <p:cNvPr id="304" name="Gifts…"/>
          <p:cNvSpPr/>
          <p:nvPr/>
        </p:nvSpPr>
        <p:spPr>
          <a:xfrm>
            <a:off x="1605446" y="5505450"/>
            <a:ext cx="2250952"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Gifts</a:t>
            </a:r>
          </a:p>
          <a:p>
            <a:pPr/>
            <a:r>
              <a:t>Basic Funds</a:t>
            </a:r>
          </a:p>
        </p:txBody>
      </p:sp>
      <p:pic>
        <p:nvPicPr>
          <p:cNvPr id="305" name="droppedImage.tiff" descr="droppedImage.tiff"/>
          <p:cNvPicPr>
            <a:picLocks noChangeAspect="1"/>
          </p:cNvPicPr>
          <p:nvPr/>
        </p:nvPicPr>
        <p:blipFill>
          <a:blip r:embed="rId2">
            <a:extLst/>
          </a:blip>
          <a:stretch>
            <a:fillRect/>
          </a:stretch>
        </p:blipFill>
        <p:spPr>
          <a:xfrm>
            <a:off x="13665200" y="279400"/>
            <a:ext cx="2235200" cy="2781300"/>
          </a:xfrm>
          <a:prstGeom prst="rect">
            <a:avLst/>
          </a:prstGeom>
          <a:ln w="12700">
            <a:miter lim="400000"/>
          </a:ln>
        </p:spPr>
      </p:pic>
      <p:pic>
        <p:nvPicPr>
          <p:cNvPr id="306" name="droppedImage.tiff" descr="droppedImage.tiff"/>
          <p:cNvPicPr>
            <a:picLocks noChangeAspect="1"/>
          </p:cNvPicPr>
          <p:nvPr/>
        </p:nvPicPr>
        <p:blipFill>
          <a:blip r:embed="rId3">
            <a:extLst/>
          </a:blip>
          <a:stretch>
            <a:fillRect/>
          </a:stretch>
        </p:blipFill>
        <p:spPr>
          <a:xfrm>
            <a:off x="774700" y="279400"/>
            <a:ext cx="1993901" cy="2998346"/>
          </a:xfrm>
          <a:prstGeom prst="rect">
            <a:avLst/>
          </a:prstGeom>
          <a:ln w="12700">
            <a:miter lim="400000"/>
          </a:ln>
        </p:spPr>
      </p:pic>
      <p:pic>
        <p:nvPicPr>
          <p:cNvPr id="307" name="droppedImage.tiff" descr="droppedImage.tiff"/>
          <p:cNvPicPr>
            <a:picLocks noChangeAspect="1"/>
          </p:cNvPicPr>
          <p:nvPr/>
        </p:nvPicPr>
        <p:blipFill>
          <a:blip r:embed="rId4">
            <a:extLst/>
          </a:blip>
          <a:stretch>
            <a:fillRect/>
          </a:stretch>
        </p:blipFill>
        <p:spPr>
          <a:xfrm>
            <a:off x="6908800" y="6426200"/>
            <a:ext cx="2440984" cy="2400300"/>
          </a:xfrm>
          <a:prstGeom prst="rect">
            <a:avLst/>
          </a:prstGeom>
          <a:ln w="12700">
            <a:miter lim="400000"/>
          </a:ln>
        </p:spPr>
      </p:pic>
      <p:sp>
        <p:nvSpPr>
          <p:cNvPr id="308" name="Line"/>
          <p:cNvSpPr/>
          <p:nvPr/>
        </p:nvSpPr>
        <p:spPr>
          <a:xfrm flipV="1">
            <a:off x="9408631" y="3135667"/>
            <a:ext cx="6234675" cy="5368215"/>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9" name="Gifts…"/>
          <p:cNvSpPr/>
          <p:nvPr/>
        </p:nvSpPr>
        <p:spPr>
          <a:xfrm>
            <a:off x="12798462" y="4965700"/>
            <a:ext cx="2250952"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Gifts</a:t>
            </a:r>
          </a:p>
          <a:p>
            <a:pPr/>
            <a:r>
              <a:t>Basic Funds</a:t>
            </a:r>
          </a:p>
        </p:txBody>
      </p:sp>
      <p:sp>
        <p:nvSpPr>
          <p:cNvPr id="310" name="Line"/>
          <p:cNvSpPr/>
          <p:nvPr/>
        </p:nvSpPr>
        <p:spPr>
          <a:xfrm>
            <a:off x="2761685" y="3442598"/>
            <a:ext cx="3915215" cy="3381062"/>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11" name="Graduates"/>
          <p:cNvSpPr/>
          <p:nvPr/>
        </p:nvSpPr>
        <p:spPr>
          <a:xfrm>
            <a:off x="3776216" y="4400550"/>
            <a:ext cx="2032844"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Graduates</a:t>
            </a:r>
          </a:p>
        </p:txBody>
      </p:sp>
      <p:sp>
        <p:nvSpPr>
          <p:cNvPr id="312" name="Line"/>
          <p:cNvSpPr/>
          <p:nvPr/>
        </p:nvSpPr>
        <p:spPr>
          <a:xfrm flipH="1">
            <a:off x="9545552" y="3067300"/>
            <a:ext cx="4297217" cy="3748714"/>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13" name="Graduates"/>
          <p:cNvSpPr/>
          <p:nvPr/>
        </p:nvSpPr>
        <p:spPr>
          <a:xfrm>
            <a:off x="10198100" y="4800600"/>
            <a:ext cx="2032844"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Graduates</a:t>
            </a:r>
          </a:p>
        </p:txBody>
      </p:sp>
      <p:sp>
        <p:nvSpPr>
          <p:cNvPr id="314" name="Line"/>
          <p:cNvSpPr/>
          <p:nvPr/>
        </p:nvSpPr>
        <p:spPr>
          <a:xfrm>
            <a:off x="7195552" y="5540892"/>
            <a:ext cx="1812758" cy="866592"/>
          </a:xfrm>
          <a:custGeom>
            <a:avLst/>
            <a:gdLst/>
            <a:ahLst/>
            <a:cxnLst>
              <a:cxn ang="0">
                <a:pos x="wd2" y="hd2"/>
              </a:cxn>
              <a:cxn ang="5400000">
                <a:pos x="wd2" y="hd2"/>
              </a:cxn>
              <a:cxn ang="10800000">
                <a:pos x="wd2" y="hd2"/>
              </a:cxn>
              <a:cxn ang="16200000">
                <a:pos x="wd2" y="hd2"/>
              </a:cxn>
            </a:cxnLst>
            <a:rect l="0" t="0" r="r" b="b"/>
            <a:pathLst>
              <a:path w="21600" h="21145" fill="norm" stroke="1" extrusionOk="0">
                <a:moveTo>
                  <a:pt x="0" y="19971"/>
                </a:moveTo>
                <a:cubicBezTo>
                  <a:pt x="0" y="19971"/>
                  <a:pt x="9904" y="-455"/>
                  <a:pt x="12425" y="8"/>
                </a:cubicBezTo>
                <a:cubicBezTo>
                  <a:pt x="14629" y="413"/>
                  <a:pt x="21600" y="21145"/>
                  <a:pt x="21600" y="21145"/>
                </a:cubicBezTo>
              </a:path>
            </a:pathLst>
          </a:custGeom>
          <a:ln w="76200">
            <a:solidFill>
              <a:srgbClr val="FFFFFF"/>
            </a:solidFill>
            <a:miter lim="400000"/>
            <a:headEnd type="stealth"/>
          </a:ln>
        </p:spPr>
        <p:txBody>
          <a:bodyPr lIns="50800" tIns="50800" rIns="50800" bIns="50800" anchor="ctr"/>
          <a:lstStyle/>
          <a:p>
            <a:pPr/>
          </a:p>
        </p:txBody>
      </p:sp>
      <p:sp>
        <p:nvSpPr>
          <p:cNvPr id="315" name="Research / Ideas"/>
          <p:cNvSpPr/>
          <p:nvPr/>
        </p:nvSpPr>
        <p:spPr>
          <a:xfrm>
            <a:off x="6569521" y="4673600"/>
            <a:ext cx="3117801"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Research / Ideas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droppedImage.tiff" descr="droppedImage.tiff"/>
          <p:cNvPicPr>
            <a:picLocks noChangeAspect="1"/>
          </p:cNvPicPr>
          <p:nvPr/>
        </p:nvPicPr>
        <p:blipFill>
          <a:blip r:embed="rId3">
            <a:extLst/>
          </a:blip>
          <a:stretch>
            <a:fillRect/>
          </a:stretch>
        </p:blipFill>
        <p:spPr>
          <a:xfrm>
            <a:off x="250353" y="317500"/>
            <a:ext cx="1719908" cy="2146300"/>
          </a:xfrm>
          <a:prstGeom prst="rect">
            <a:avLst/>
          </a:prstGeom>
          <a:ln w="12700">
            <a:miter lim="400000"/>
          </a:ln>
        </p:spPr>
      </p:pic>
      <p:pic>
        <p:nvPicPr>
          <p:cNvPr id="318" name="droppedImage.tiff" descr="droppedImage.tiff"/>
          <p:cNvPicPr>
            <a:picLocks noChangeAspect="1"/>
          </p:cNvPicPr>
          <p:nvPr/>
        </p:nvPicPr>
        <p:blipFill>
          <a:blip r:embed="rId4">
            <a:extLst/>
          </a:blip>
          <a:stretch>
            <a:fillRect/>
          </a:stretch>
        </p:blipFill>
        <p:spPr>
          <a:xfrm>
            <a:off x="4800600" y="6647144"/>
            <a:ext cx="1993901" cy="2493780"/>
          </a:xfrm>
          <a:prstGeom prst="rect">
            <a:avLst/>
          </a:prstGeom>
          <a:ln w="12700">
            <a:miter lim="400000"/>
          </a:ln>
        </p:spPr>
      </p:pic>
      <p:pic>
        <p:nvPicPr>
          <p:cNvPr id="319" name="droppedImage.tiff" descr="droppedImage.tiff"/>
          <p:cNvPicPr>
            <a:picLocks noChangeAspect="1"/>
          </p:cNvPicPr>
          <p:nvPr/>
        </p:nvPicPr>
        <p:blipFill>
          <a:blip r:embed="rId5">
            <a:extLst/>
          </a:blip>
          <a:stretch>
            <a:fillRect/>
          </a:stretch>
        </p:blipFill>
        <p:spPr>
          <a:xfrm>
            <a:off x="6883400" y="6616700"/>
            <a:ext cx="2695074" cy="4064001"/>
          </a:xfrm>
          <a:prstGeom prst="rect">
            <a:avLst/>
          </a:prstGeom>
          <a:ln w="12700">
            <a:miter lim="400000"/>
          </a:ln>
        </p:spPr>
      </p:pic>
      <p:pic>
        <p:nvPicPr>
          <p:cNvPr id="320" name="droppedImage.tiff" descr="droppedImage.tiff"/>
          <p:cNvPicPr>
            <a:picLocks noChangeAspect="1"/>
          </p:cNvPicPr>
          <p:nvPr/>
        </p:nvPicPr>
        <p:blipFill>
          <a:blip r:embed="rId6">
            <a:extLst/>
          </a:blip>
          <a:stretch>
            <a:fillRect/>
          </a:stretch>
        </p:blipFill>
        <p:spPr>
          <a:xfrm>
            <a:off x="9664700" y="6591300"/>
            <a:ext cx="2044700" cy="2667000"/>
          </a:xfrm>
          <a:prstGeom prst="rect">
            <a:avLst/>
          </a:prstGeom>
          <a:ln w="12700">
            <a:miter lim="400000"/>
          </a:ln>
        </p:spPr>
      </p:pic>
      <p:pic>
        <p:nvPicPr>
          <p:cNvPr id="321" name="droppedImage.tiff" descr="droppedImage.tiff"/>
          <p:cNvPicPr>
            <a:picLocks noChangeAspect="1"/>
          </p:cNvPicPr>
          <p:nvPr/>
        </p:nvPicPr>
        <p:blipFill>
          <a:blip r:embed="rId7">
            <a:extLst/>
          </a:blip>
          <a:stretch>
            <a:fillRect/>
          </a:stretch>
        </p:blipFill>
        <p:spPr>
          <a:xfrm>
            <a:off x="2235200" y="614373"/>
            <a:ext cx="1993901" cy="1570027"/>
          </a:xfrm>
          <a:prstGeom prst="rect">
            <a:avLst/>
          </a:prstGeom>
          <a:ln w="12700">
            <a:miter lim="400000"/>
          </a:ln>
        </p:spPr>
      </p:pic>
      <p:pic>
        <p:nvPicPr>
          <p:cNvPr id="322" name="droppedImage.tiff" descr="droppedImage.tiff"/>
          <p:cNvPicPr>
            <a:picLocks noChangeAspect="1"/>
          </p:cNvPicPr>
          <p:nvPr/>
        </p:nvPicPr>
        <p:blipFill>
          <a:blip r:embed="rId8">
            <a:extLst/>
          </a:blip>
          <a:stretch>
            <a:fillRect/>
          </a:stretch>
        </p:blipFill>
        <p:spPr>
          <a:xfrm>
            <a:off x="14439900" y="203200"/>
            <a:ext cx="1638301" cy="1629856"/>
          </a:xfrm>
          <a:prstGeom prst="rect">
            <a:avLst/>
          </a:prstGeom>
          <a:ln w="12700">
            <a:miter lim="400000"/>
          </a:ln>
        </p:spPr>
      </p:pic>
      <p:pic>
        <p:nvPicPr>
          <p:cNvPr id="323" name="droppedImage.tiff" descr="droppedImage.tiff"/>
          <p:cNvPicPr>
            <a:picLocks noChangeAspect="1"/>
          </p:cNvPicPr>
          <p:nvPr/>
        </p:nvPicPr>
        <p:blipFill>
          <a:blip r:embed="rId9">
            <a:extLst/>
          </a:blip>
          <a:stretch>
            <a:fillRect/>
          </a:stretch>
        </p:blipFill>
        <p:spPr>
          <a:xfrm>
            <a:off x="10337800" y="685800"/>
            <a:ext cx="2159000" cy="863600"/>
          </a:xfrm>
          <a:prstGeom prst="rect">
            <a:avLst/>
          </a:prstGeom>
          <a:ln w="12700">
            <a:miter lim="400000"/>
          </a:ln>
        </p:spPr>
      </p:pic>
      <p:sp>
        <p:nvSpPr>
          <p:cNvPr id="324" name="Tech Revolution…"/>
          <p:cNvSpPr/>
          <p:nvPr/>
        </p:nvSpPr>
        <p:spPr>
          <a:xfrm>
            <a:off x="12949101" y="7537450"/>
            <a:ext cx="3090565"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Tech Revolution</a:t>
            </a:r>
          </a:p>
          <a:p>
            <a:pPr/>
            <a:r>
              <a:t>1930-1970</a:t>
            </a:r>
          </a:p>
        </p:txBody>
      </p:sp>
      <p:pic>
        <p:nvPicPr>
          <p:cNvPr id="325" name="Untitled.png" descr="Untitled.png"/>
          <p:cNvPicPr>
            <a:picLocks noChangeAspect="1"/>
          </p:cNvPicPr>
          <p:nvPr/>
        </p:nvPicPr>
        <p:blipFill>
          <a:blip r:embed="rId10">
            <a:extLst/>
          </a:blip>
          <a:stretch>
            <a:fillRect/>
          </a:stretch>
        </p:blipFill>
        <p:spPr>
          <a:xfrm>
            <a:off x="12763500" y="315343"/>
            <a:ext cx="1574801" cy="1589658"/>
          </a:xfrm>
          <a:prstGeom prst="rect">
            <a:avLst/>
          </a:prstGeom>
          <a:ln w="12700">
            <a:miter lim="400000"/>
          </a:ln>
        </p:spPr>
      </p:pic>
      <p:sp>
        <p:nvSpPr>
          <p:cNvPr id="326" name="Line"/>
          <p:cNvSpPr/>
          <p:nvPr/>
        </p:nvSpPr>
        <p:spPr>
          <a:xfrm flipH="1" flipV="1">
            <a:off x="971381" y="2848520"/>
            <a:ext cx="3552493" cy="4599153"/>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27" name="Tons of…"/>
          <p:cNvSpPr/>
          <p:nvPr/>
        </p:nvSpPr>
        <p:spPr>
          <a:xfrm>
            <a:off x="1994780" y="4883150"/>
            <a:ext cx="1472283"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Tons of</a:t>
            </a:r>
          </a:p>
          <a:p>
            <a:pPr/>
            <a:r>
              <a:t>Money</a:t>
            </a:r>
          </a:p>
        </p:txBody>
      </p:sp>
      <p:sp>
        <p:nvSpPr>
          <p:cNvPr id="328" name="Line"/>
          <p:cNvSpPr/>
          <p:nvPr/>
        </p:nvSpPr>
        <p:spPr>
          <a:xfrm>
            <a:off x="3010714" y="2565044"/>
            <a:ext cx="2947549" cy="3736371"/>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29" name="Won WWII"/>
          <p:cNvSpPr/>
          <p:nvPr/>
        </p:nvSpPr>
        <p:spPr>
          <a:xfrm>
            <a:off x="3651758" y="4400550"/>
            <a:ext cx="2281759"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Won WWII</a:t>
            </a:r>
          </a:p>
        </p:txBody>
      </p:sp>
      <p:sp>
        <p:nvSpPr>
          <p:cNvPr id="330" name="Line"/>
          <p:cNvSpPr/>
          <p:nvPr/>
        </p:nvSpPr>
        <p:spPr>
          <a:xfrm flipH="1">
            <a:off x="10908066" y="2267075"/>
            <a:ext cx="3644380" cy="4074758"/>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31" name="Idea: Computers are Feasible and Valuable"/>
          <p:cNvSpPr/>
          <p:nvPr/>
        </p:nvSpPr>
        <p:spPr>
          <a:xfrm>
            <a:off x="10872415" y="3378200"/>
            <a:ext cx="3683001" cy="16637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 Computers are Feasible and Valuable</a:t>
            </a:r>
          </a:p>
        </p:txBody>
      </p:sp>
      <p:pic>
        <p:nvPicPr>
          <p:cNvPr id="332" name="droppedImage.tiff" descr="droppedImage.tiff"/>
          <p:cNvPicPr>
            <a:picLocks noChangeAspect="1"/>
          </p:cNvPicPr>
          <p:nvPr/>
        </p:nvPicPr>
        <p:blipFill>
          <a:blip r:embed="rId11">
            <a:extLst/>
          </a:blip>
          <a:stretch>
            <a:fillRect/>
          </a:stretch>
        </p:blipFill>
        <p:spPr>
          <a:xfrm>
            <a:off x="4648200" y="406400"/>
            <a:ext cx="1706718" cy="19812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droppedImage.tiff" descr="droppedImage.tiff"/>
          <p:cNvPicPr>
            <a:picLocks noChangeAspect="1"/>
          </p:cNvPicPr>
          <p:nvPr/>
        </p:nvPicPr>
        <p:blipFill>
          <a:blip r:embed="rId2">
            <a:extLst/>
          </a:blip>
          <a:stretch>
            <a:fillRect/>
          </a:stretch>
        </p:blipFill>
        <p:spPr>
          <a:xfrm>
            <a:off x="250353" y="317500"/>
            <a:ext cx="1719908" cy="2146300"/>
          </a:xfrm>
          <a:prstGeom prst="rect">
            <a:avLst/>
          </a:prstGeom>
          <a:ln w="12700">
            <a:miter lim="400000"/>
          </a:ln>
        </p:spPr>
      </p:pic>
      <p:pic>
        <p:nvPicPr>
          <p:cNvPr id="337" name="droppedImage.tiff" descr="droppedImage.tiff"/>
          <p:cNvPicPr>
            <a:picLocks noChangeAspect="1"/>
          </p:cNvPicPr>
          <p:nvPr/>
        </p:nvPicPr>
        <p:blipFill>
          <a:blip r:embed="rId3">
            <a:extLst/>
          </a:blip>
          <a:stretch>
            <a:fillRect/>
          </a:stretch>
        </p:blipFill>
        <p:spPr>
          <a:xfrm>
            <a:off x="4800600" y="6647144"/>
            <a:ext cx="1993901" cy="2493780"/>
          </a:xfrm>
          <a:prstGeom prst="rect">
            <a:avLst/>
          </a:prstGeom>
          <a:ln w="12700">
            <a:miter lim="400000"/>
          </a:ln>
        </p:spPr>
      </p:pic>
      <p:pic>
        <p:nvPicPr>
          <p:cNvPr id="338" name="droppedImage.tiff" descr="droppedImage.tiff"/>
          <p:cNvPicPr>
            <a:picLocks noChangeAspect="1"/>
          </p:cNvPicPr>
          <p:nvPr/>
        </p:nvPicPr>
        <p:blipFill>
          <a:blip r:embed="rId4">
            <a:extLst/>
          </a:blip>
          <a:stretch>
            <a:fillRect/>
          </a:stretch>
        </p:blipFill>
        <p:spPr>
          <a:xfrm>
            <a:off x="6883400" y="6616700"/>
            <a:ext cx="2695074" cy="4064001"/>
          </a:xfrm>
          <a:prstGeom prst="rect">
            <a:avLst/>
          </a:prstGeom>
          <a:ln w="12700">
            <a:miter lim="400000"/>
          </a:ln>
        </p:spPr>
      </p:pic>
      <p:pic>
        <p:nvPicPr>
          <p:cNvPr id="339" name="droppedImage.tiff" descr="droppedImage.tiff"/>
          <p:cNvPicPr>
            <a:picLocks noChangeAspect="1"/>
          </p:cNvPicPr>
          <p:nvPr/>
        </p:nvPicPr>
        <p:blipFill>
          <a:blip r:embed="rId5">
            <a:extLst/>
          </a:blip>
          <a:stretch>
            <a:fillRect/>
          </a:stretch>
        </p:blipFill>
        <p:spPr>
          <a:xfrm>
            <a:off x="9664700" y="6591300"/>
            <a:ext cx="2044700" cy="2667000"/>
          </a:xfrm>
          <a:prstGeom prst="rect">
            <a:avLst/>
          </a:prstGeom>
          <a:ln w="12700">
            <a:miter lim="400000"/>
          </a:ln>
        </p:spPr>
      </p:pic>
      <p:pic>
        <p:nvPicPr>
          <p:cNvPr id="340" name="droppedImage.tiff" descr="droppedImage.tiff"/>
          <p:cNvPicPr>
            <a:picLocks noChangeAspect="1"/>
          </p:cNvPicPr>
          <p:nvPr/>
        </p:nvPicPr>
        <p:blipFill>
          <a:blip r:embed="rId6">
            <a:extLst/>
          </a:blip>
          <a:stretch>
            <a:fillRect/>
          </a:stretch>
        </p:blipFill>
        <p:spPr>
          <a:xfrm>
            <a:off x="2235200" y="614373"/>
            <a:ext cx="1993901" cy="1570027"/>
          </a:xfrm>
          <a:prstGeom prst="rect">
            <a:avLst/>
          </a:prstGeom>
          <a:ln w="12700">
            <a:miter lim="400000"/>
          </a:ln>
        </p:spPr>
      </p:pic>
      <p:pic>
        <p:nvPicPr>
          <p:cNvPr id="341" name="droppedImage.tiff" descr="droppedImage.tiff"/>
          <p:cNvPicPr>
            <a:picLocks noChangeAspect="1"/>
          </p:cNvPicPr>
          <p:nvPr/>
        </p:nvPicPr>
        <p:blipFill>
          <a:blip r:embed="rId7">
            <a:extLst/>
          </a:blip>
          <a:stretch>
            <a:fillRect/>
          </a:stretch>
        </p:blipFill>
        <p:spPr>
          <a:xfrm>
            <a:off x="10274300" y="419100"/>
            <a:ext cx="2159000" cy="863600"/>
          </a:xfrm>
          <a:prstGeom prst="rect">
            <a:avLst/>
          </a:prstGeom>
          <a:ln w="12700">
            <a:miter lim="400000"/>
          </a:ln>
        </p:spPr>
      </p:pic>
      <p:sp>
        <p:nvSpPr>
          <p:cNvPr id="342" name="Tech Revolution…"/>
          <p:cNvSpPr/>
          <p:nvPr/>
        </p:nvSpPr>
        <p:spPr>
          <a:xfrm>
            <a:off x="12949101" y="7537450"/>
            <a:ext cx="3090565"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Tech Revolution</a:t>
            </a:r>
          </a:p>
          <a:p>
            <a:pPr/>
            <a:r>
              <a:t>1930-1970</a:t>
            </a:r>
          </a:p>
        </p:txBody>
      </p:sp>
      <p:sp>
        <p:nvSpPr>
          <p:cNvPr id="343" name="Line"/>
          <p:cNvSpPr/>
          <p:nvPr/>
        </p:nvSpPr>
        <p:spPr>
          <a:xfrm flipH="1">
            <a:off x="10908066" y="2267075"/>
            <a:ext cx="3644380" cy="4074758"/>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44" name="Idea: Computers are Feasible and Valuable"/>
          <p:cNvSpPr/>
          <p:nvPr/>
        </p:nvSpPr>
        <p:spPr>
          <a:xfrm>
            <a:off x="10872415" y="3378200"/>
            <a:ext cx="3683001" cy="16637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 Computers are Feasible and Valuable</a:t>
            </a:r>
          </a:p>
        </p:txBody>
      </p:sp>
      <p:pic>
        <p:nvPicPr>
          <p:cNvPr id="345" name="droppedImage.tiff" descr="droppedImage.tiff"/>
          <p:cNvPicPr>
            <a:picLocks noChangeAspect="1"/>
          </p:cNvPicPr>
          <p:nvPr/>
        </p:nvPicPr>
        <p:blipFill>
          <a:blip r:embed="rId8">
            <a:extLst/>
          </a:blip>
          <a:stretch>
            <a:fillRect/>
          </a:stretch>
        </p:blipFill>
        <p:spPr>
          <a:xfrm>
            <a:off x="14598650" y="812800"/>
            <a:ext cx="1492250" cy="596900"/>
          </a:xfrm>
          <a:prstGeom prst="rect">
            <a:avLst/>
          </a:prstGeom>
          <a:ln w="12700">
            <a:miter lim="400000"/>
          </a:ln>
        </p:spPr>
      </p:pic>
      <p:pic>
        <p:nvPicPr>
          <p:cNvPr id="346" name="Untitled.png" descr="Untitled.png"/>
          <p:cNvPicPr>
            <a:picLocks noChangeAspect="1"/>
          </p:cNvPicPr>
          <p:nvPr/>
        </p:nvPicPr>
        <p:blipFill>
          <a:blip r:embed="rId9">
            <a:extLst/>
          </a:blip>
          <a:stretch>
            <a:fillRect/>
          </a:stretch>
        </p:blipFill>
        <p:spPr>
          <a:xfrm>
            <a:off x="12763500" y="381000"/>
            <a:ext cx="1574800" cy="1460500"/>
          </a:xfrm>
          <a:prstGeom prst="rect">
            <a:avLst/>
          </a:prstGeom>
          <a:ln w="12700">
            <a:miter lim="400000"/>
          </a:ln>
        </p:spPr>
      </p:pic>
      <p:pic>
        <p:nvPicPr>
          <p:cNvPr id="347" name="droppedImage.tiff" descr="droppedImage.tiff"/>
          <p:cNvPicPr>
            <a:picLocks noChangeAspect="1"/>
          </p:cNvPicPr>
          <p:nvPr/>
        </p:nvPicPr>
        <p:blipFill>
          <a:blip r:embed="rId10">
            <a:extLst/>
          </a:blip>
          <a:stretch>
            <a:fillRect/>
          </a:stretch>
        </p:blipFill>
        <p:spPr>
          <a:xfrm>
            <a:off x="4648200" y="406400"/>
            <a:ext cx="1706718" cy="1981200"/>
          </a:xfrm>
          <a:prstGeom prst="rect">
            <a:avLst/>
          </a:prstGeom>
          <a:ln w="12700">
            <a:miter lim="400000"/>
          </a:ln>
        </p:spPr>
      </p:pic>
      <p:pic>
        <p:nvPicPr>
          <p:cNvPr id="348" name="droppedImage.tiff" descr="droppedImage.tiff"/>
          <p:cNvPicPr>
            <a:picLocks noChangeAspect="1"/>
          </p:cNvPicPr>
          <p:nvPr/>
        </p:nvPicPr>
        <p:blipFill>
          <a:blip r:embed="rId11">
            <a:extLst/>
          </a:blip>
          <a:stretch>
            <a:fillRect/>
          </a:stretch>
        </p:blipFill>
        <p:spPr>
          <a:xfrm>
            <a:off x="9982200" y="1460500"/>
            <a:ext cx="2519028" cy="596901"/>
          </a:xfrm>
          <a:prstGeom prst="rect">
            <a:avLst/>
          </a:prstGeom>
          <a:ln w="12700">
            <a:miter lim="400000"/>
          </a:ln>
        </p:spPr>
      </p:pic>
      <p:sp>
        <p:nvSpPr>
          <p:cNvPr id="349" name="Line"/>
          <p:cNvSpPr/>
          <p:nvPr/>
        </p:nvSpPr>
        <p:spPr>
          <a:xfrm flipH="1" flipV="1">
            <a:off x="971381" y="2848520"/>
            <a:ext cx="3552493" cy="4599153"/>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50" name="Tons of…"/>
          <p:cNvSpPr/>
          <p:nvPr/>
        </p:nvSpPr>
        <p:spPr>
          <a:xfrm>
            <a:off x="1994780" y="4883150"/>
            <a:ext cx="1472283"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Tons of</a:t>
            </a:r>
          </a:p>
          <a:p>
            <a:pPr/>
            <a:r>
              <a:t>Money</a:t>
            </a:r>
          </a:p>
        </p:txBody>
      </p:sp>
      <p:sp>
        <p:nvSpPr>
          <p:cNvPr id="351" name="Line"/>
          <p:cNvSpPr/>
          <p:nvPr/>
        </p:nvSpPr>
        <p:spPr>
          <a:xfrm>
            <a:off x="3010714" y="2565044"/>
            <a:ext cx="2947549" cy="3736371"/>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52" name="Won WWII"/>
          <p:cNvSpPr/>
          <p:nvPr/>
        </p:nvSpPr>
        <p:spPr>
          <a:xfrm>
            <a:off x="3651758" y="4400550"/>
            <a:ext cx="2281759"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Won WWII</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4" name="droppedImage.tiff" descr="droppedImage.tiff"/>
          <p:cNvPicPr>
            <a:picLocks noChangeAspect="1"/>
          </p:cNvPicPr>
          <p:nvPr/>
        </p:nvPicPr>
        <p:blipFill>
          <a:blip r:embed="rId2">
            <a:extLst/>
          </a:blip>
          <a:stretch>
            <a:fillRect/>
          </a:stretch>
        </p:blipFill>
        <p:spPr>
          <a:xfrm>
            <a:off x="9600960" y="7378700"/>
            <a:ext cx="1833114" cy="1943100"/>
          </a:xfrm>
          <a:prstGeom prst="rect">
            <a:avLst/>
          </a:prstGeom>
          <a:ln w="12700">
            <a:miter lim="400000"/>
          </a:ln>
        </p:spPr>
      </p:pic>
      <p:sp>
        <p:nvSpPr>
          <p:cNvPr id="355" name="Network Revolution…"/>
          <p:cNvSpPr/>
          <p:nvPr/>
        </p:nvSpPr>
        <p:spPr>
          <a:xfrm>
            <a:off x="12862433" y="7277100"/>
            <a:ext cx="35179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Network Revolution</a:t>
            </a:r>
          </a:p>
          <a:p>
            <a:pPr/>
            <a:r>
              <a:t>1970-2000</a:t>
            </a:r>
          </a:p>
        </p:txBody>
      </p:sp>
      <p:sp>
        <p:nvSpPr>
          <p:cNvPr id="356" name="Line"/>
          <p:cNvSpPr/>
          <p:nvPr/>
        </p:nvSpPr>
        <p:spPr>
          <a:xfrm>
            <a:off x="3887014" y="2679344"/>
            <a:ext cx="2465973" cy="3869783"/>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57" name="Solutions to…"/>
          <p:cNvSpPr/>
          <p:nvPr/>
        </p:nvSpPr>
        <p:spPr>
          <a:xfrm>
            <a:off x="3911922" y="4000500"/>
            <a:ext cx="2472631"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Solutions to </a:t>
            </a:r>
          </a:p>
          <a:p>
            <a:pPr/>
            <a:r>
              <a:t>Problems</a:t>
            </a:r>
          </a:p>
        </p:txBody>
      </p:sp>
      <p:sp>
        <p:nvSpPr>
          <p:cNvPr id="358" name="Line"/>
          <p:cNvSpPr/>
          <p:nvPr/>
        </p:nvSpPr>
        <p:spPr>
          <a:xfrm flipH="1">
            <a:off x="7517166" y="2508375"/>
            <a:ext cx="3644380" cy="4074758"/>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59" name="Idea: Networks are Feasible and Valuable"/>
          <p:cNvSpPr/>
          <p:nvPr/>
        </p:nvSpPr>
        <p:spPr>
          <a:xfrm>
            <a:off x="7659315" y="3568700"/>
            <a:ext cx="3683001" cy="16637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 Networks are Feasible and Valuable</a:t>
            </a:r>
          </a:p>
        </p:txBody>
      </p:sp>
      <p:sp>
        <p:nvSpPr>
          <p:cNvPr id="360" name="Line"/>
          <p:cNvSpPr/>
          <p:nvPr/>
        </p:nvSpPr>
        <p:spPr>
          <a:xfrm flipH="1" flipV="1">
            <a:off x="1588229" y="2887390"/>
            <a:ext cx="2593059" cy="4002256"/>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61" name="Research…"/>
          <p:cNvSpPr/>
          <p:nvPr/>
        </p:nvSpPr>
        <p:spPr>
          <a:xfrm>
            <a:off x="1552525" y="3638550"/>
            <a:ext cx="1797993"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Research</a:t>
            </a:r>
          </a:p>
          <a:p>
            <a:pPr/>
            <a:r>
              <a:t>Money</a:t>
            </a:r>
          </a:p>
        </p:txBody>
      </p:sp>
      <p:pic>
        <p:nvPicPr>
          <p:cNvPr id="362" name="droppedImage.tiff" descr="droppedImage.tiff"/>
          <p:cNvPicPr>
            <a:picLocks noChangeAspect="1"/>
          </p:cNvPicPr>
          <p:nvPr/>
        </p:nvPicPr>
        <p:blipFill>
          <a:blip r:embed="rId3">
            <a:extLst/>
          </a:blip>
          <a:stretch>
            <a:fillRect/>
          </a:stretch>
        </p:blipFill>
        <p:spPr>
          <a:xfrm>
            <a:off x="2273300" y="416947"/>
            <a:ext cx="3187700" cy="1754753"/>
          </a:xfrm>
          <a:prstGeom prst="rect">
            <a:avLst/>
          </a:prstGeom>
          <a:ln w="12700">
            <a:miter lim="400000"/>
          </a:ln>
        </p:spPr>
      </p:pic>
      <p:pic>
        <p:nvPicPr>
          <p:cNvPr id="363" name="droppedImage.tiff" descr="droppedImage.tiff"/>
          <p:cNvPicPr>
            <a:picLocks noChangeAspect="1"/>
          </p:cNvPicPr>
          <p:nvPr/>
        </p:nvPicPr>
        <p:blipFill>
          <a:blip r:embed="rId4">
            <a:extLst/>
          </a:blip>
          <a:stretch>
            <a:fillRect/>
          </a:stretch>
        </p:blipFill>
        <p:spPr>
          <a:xfrm>
            <a:off x="-38100" y="228600"/>
            <a:ext cx="2108200" cy="2120900"/>
          </a:xfrm>
          <a:prstGeom prst="rect">
            <a:avLst/>
          </a:prstGeom>
          <a:ln w="12700">
            <a:miter lim="400000"/>
          </a:ln>
        </p:spPr>
      </p:pic>
      <p:pic>
        <p:nvPicPr>
          <p:cNvPr id="364" name="droppedImage.tiff" descr="droppedImage.tiff"/>
          <p:cNvPicPr>
            <a:picLocks noChangeAspect="1"/>
          </p:cNvPicPr>
          <p:nvPr/>
        </p:nvPicPr>
        <p:blipFill>
          <a:blip r:embed="rId5">
            <a:extLst/>
          </a:blip>
          <a:stretch>
            <a:fillRect/>
          </a:stretch>
        </p:blipFill>
        <p:spPr>
          <a:xfrm>
            <a:off x="11422547" y="7378700"/>
            <a:ext cx="1323006" cy="1981201"/>
          </a:xfrm>
          <a:prstGeom prst="rect">
            <a:avLst/>
          </a:prstGeom>
          <a:ln w="12700">
            <a:miter lim="400000"/>
          </a:ln>
        </p:spPr>
      </p:pic>
      <p:pic>
        <p:nvPicPr>
          <p:cNvPr id="365" name="droppedImage.tiff" descr="droppedImage.tiff"/>
          <p:cNvPicPr>
            <a:picLocks noChangeAspect="1"/>
          </p:cNvPicPr>
          <p:nvPr/>
        </p:nvPicPr>
        <p:blipFill>
          <a:blip r:embed="rId6">
            <a:extLst/>
          </a:blip>
          <a:stretch>
            <a:fillRect/>
          </a:stretch>
        </p:blipFill>
        <p:spPr>
          <a:xfrm>
            <a:off x="2971800" y="7366000"/>
            <a:ext cx="1752601" cy="1752601"/>
          </a:xfrm>
          <a:prstGeom prst="rect">
            <a:avLst/>
          </a:prstGeom>
          <a:ln w="12700">
            <a:miter lim="400000"/>
          </a:ln>
        </p:spPr>
      </p:pic>
      <p:pic>
        <p:nvPicPr>
          <p:cNvPr id="366" name="droppedImage.tiff" descr="droppedImage.tiff"/>
          <p:cNvPicPr>
            <a:picLocks noChangeAspect="1"/>
          </p:cNvPicPr>
          <p:nvPr/>
        </p:nvPicPr>
        <p:blipFill>
          <a:blip r:embed="rId7">
            <a:extLst/>
          </a:blip>
          <a:stretch>
            <a:fillRect/>
          </a:stretch>
        </p:blipFill>
        <p:spPr>
          <a:xfrm>
            <a:off x="6108700" y="7304294"/>
            <a:ext cx="1701801" cy="2081006"/>
          </a:xfrm>
          <a:prstGeom prst="rect">
            <a:avLst/>
          </a:prstGeom>
          <a:ln w="12700">
            <a:miter lim="400000"/>
          </a:ln>
        </p:spPr>
      </p:pic>
      <p:pic>
        <p:nvPicPr>
          <p:cNvPr id="367" name="droppedImage.tiff" descr="droppedImage.tiff"/>
          <p:cNvPicPr>
            <a:picLocks noChangeAspect="1"/>
          </p:cNvPicPr>
          <p:nvPr/>
        </p:nvPicPr>
        <p:blipFill>
          <a:blip r:embed="rId8">
            <a:extLst/>
          </a:blip>
          <a:stretch>
            <a:fillRect/>
          </a:stretch>
        </p:blipFill>
        <p:spPr>
          <a:xfrm>
            <a:off x="13093700" y="381000"/>
            <a:ext cx="1323359" cy="1295400"/>
          </a:xfrm>
          <a:prstGeom prst="rect">
            <a:avLst/>
          </a:prstGeom>
          <a:ln w="12700">
            <a:miter lim="400000"/>
          </a:ln>
        </p:spPr>
      </p:pic>
      <p:pic>
        <p:nvPicPr>
          <p:cNvPr id="368" name="droppedImage.tiff" descr="droppedImage.tiff"/>
          <p:cNvPicPr>
            <a:picLocks noChangeAspect="1"/>
          </p:cNvPicPr>
          <p:nvPr/>
        </p:nvPicPr>
        <p:blipFill>
          <a:blip r:embed="rId9">
            <a:extLst/>
          </a:blip>
          <a:stretch>
            <a:fillRect/>
          </a:stretch>
        </p:blipFill>
        <p:spPr>
          <a:xfrm>
            <a:off x="14871700" y="263373"/>
            <a:ext cx="927100" cy="1120928"/>
          </a:xfrm>
          <a:prstGeom prst="rect">
            <a:avLst/>
          </a:prstGeom>
          <a:ln w="12700">
            <a:miter lim="400000"/>
          </a:ln>
        </p:spPr>
      </p:pic>
      <p:pic>
        <p:nvPicPr>
          <p:cNvPr id="369" name="droppedImage.tiff" descr="droppedImage.tiff"/>
          <p:cNvPicPr>
            <a:picLocks noChangeAspect="1"/>
          </p:cNvPicPr>
          <p:nvPr/>
        </p:nvPicPr>
        <p:blipFill>
          <a:blip r:embed="rId10">
            <a:extLst/>
          </a:blip>
          <a:stretch>
            <a:fillRect/>
          </a:stretch>
        </p:blipFill>
        <p:spPr>
          <a:xfrm>
            <a:off x="10795000" y="139029"/>
            <a:ext cx="1841500" cy="1118272"/>
          </a:xfrm>
          <a:prstGeom prst="rect">
            <a:avLst/>
          </a:prstGeom>
          <a:ln w="12700">
            <a:miter lim="400000"/>
          </a:ln>
        </p:spPr>
      </p:pic>
      <p:pic>
        <p:nvPicPr>
          <p:cNvPr id="370" name="Untitled.png" descr="Untitled.png"/>
          <p:cNvPicPr>
            <a:picLocks noChangeAspect="1"/>
          </p:cNvPicPr>
          <p:nvPr/>
        </p:nvPicPr>
        <p:blipFill>
          <a:blip r:embed="rId11">
            <a:extLst/>
          </a:blip>
          <a:stretch>
            <a:fillRect/>
          </a:stretch>
        </p:blipFill>
        <p:spPr>
          <a:xfrm>
            <a:off x="14471752" y="1778000"/>
            <a:ext cx="1435101" cy="1412249"/>
          </a:xfrm>
          <a:prstGeom prst="rect">
            <a:avLst/>
          </a:prstGeom>
          <a:ln w="12700">
            <a:miter lim="400000"/>
          </a:ln>
        </p:spPr>
      </p:pic>
      <p:pic>
        <p:nvPicPr>
          <p:cNvPr id="371" name="Untitled.png" descr="Untitled.png"/>
          <p:cNvPicPr>
            <a:picLocks noChangeAspect="1"/>
          </p:cNvPicPr>
          <p:nvPr/>
        </p:nvPicPr>
        <p:blipFill>
          <a:blip r:embed="rId12">
            <a:extLst/>
          </a:blip>
          <a:stretch>
            <a:fillRect/>
          </a:stretch>
        </p:blipFill>
        <p:spPr>
          <a:xfrm>
            <a:off x="11341100" y="1502833"/>
            <a:ext cx="1422401" cy="1227668"/>
          </a:xfrm>
          <a:prstGeom prst="rect">
            <a:avLst/>
          </a:prstGeom>
          <a:ln w="12700">
            <a:miter lim="400000"/>
          </a:ln>
        </p:spPr>
      </p:pic>
      <p:sp>
        <p:nvSpPr>
          <p:cNvPr id="372" name="Line"/>
          <p:cNvSpPr/>
          <p:nvPr/>
        </p:nvSpPr>
        <p:spPr>
          <a:xfrm flipH="1">
            <a:off x="10439400" y="2857500"/>
            <a:ext cx="3644379" cy="4074758"/>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73" name="Open…"/>
          <p:cNvSpPr/>
          <p:nvPr/>
        </p:nvSpPr>
        <p:spPr>
          <a:xfrm>
            <a:off x="11518900" y="4159250"/>
            <a:ext cx="1638300"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Open</a:t>
            </a:r>
          </a:p>
          <a:p>
            <a:pPr/>
            <a:r>
              <a:t>Source</a:t>
            </a:r>
          </a:p>
        </p:txBody>
      </p:sp>
      <p:pic>
        <p:nvPicPr>
          <p:cNvPr id="374" name="Untitled.png" descr="Untitled.png"/>
          <p:cNvPicPr>
            <a:picLocks noChangeAspect="1"/>
          </p:cNvPicPr>
          <p:nvPr/>
        </p:nvPicPr>
        <p:blipFill>
          <a:blip r:embed="rId13">
            <a:extLst/>
          </a:blip>
          <a:stretch>
            <a:fillRect/>
          </a:stretch>
        </p:blipFill>
        <p:spPr>
          <a:xfrm>
            <a:off x="7924800" y="7391400"/>
            <a:ext cx="1567641" cy="1892301"/>
          </a:xfrm>
          <a:prstGeom prst="rect">
            <a:avLst/>
          </a:prstGeom>
          <a:ln w="12700">
            <a:miter lim="400000"/>
          </a:ln>
        </p:spPr>
      </p:pic>
      <p:pic>
        <p:nvPicPr>
          <p:cNvPr id="375" name="Untitled.png" descr="Untitled.png"/>
          <p:cNvPicPr>
            <a:picLocks noChangeAspect="1"/>
          </p:cNvPicPr>
          <p:nvPr/>
        </p:nvPicPr>
        <p:blipFill>
          <a:blip r:embed="rId14">
            <a:extLst/>
          </a:blip>
          <a:stretch>
            <a:fillRect/>
          </a:stretch>
        </p:blipFill>
        <p:spPr>
          <a:xfrm>
            <a:off x="4684888" y="7366000"/>
            <a:ext cx="1422401" cy="18288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9" name="The Present"/>
          <p:cNvGrpSpPr/>
          <p:nvPr/>
        </p:nvGrpSpPr>
        <p:grpSpPr>
          <a:xfrm>
            <a:off x="4038600" y="2311400"/>
            <a:ext cx="7861300" cy="4508500"/>
            <a:chOff x="0" y="0"/>
            <a:chExt cx="7861300" cy="4508500"/>
          </a:xfrm>
        </p:grpSpPr>
        <p:sp>
          <p:nvSpPr>
            <p:cNvPr id="378" name="The Present"/>
            <p:cNvSpPr/>
            <p:nvPr/>
          </p:nvSpPr>
          <p:spPr>
            <a:xfrm>
              <a:off x="165100" y="165100"/>
              <a:ext cx="7531100" cy="4178300"/>
            </a:xfrm>
            <a:prstGeom prst="rect">
              <a:avLst/>
            </a:prstGeom>
            <a:blipFill rotWithShape="1">
              <a:blip r:embed="rId2"/>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6500">
                  <a:effectLst>
                    <a:outerShdw sx="100000" sy="100000" kx="0" ky="0" algn="b" rotWithShape="0" blurRad="38100" dist="12700" dir="5400000">
                      <a:srgbClr val="000000">
                        <a:alpha val="50000"/>
                      </a:srgbClr>
                    </a:outerShdw>
                  </a:effectLst>
                </a:defRPr>
              </a:lvl1pPr>
            </a:lstStyle>
            <a:p>
              <a:pPr/>
              <a:r>
                <a:t>The Present</a:t>
              </a:r>
            </a:p>
          </p:txBody>
        </p:sp>
        <p:pic>
          <p:nvPicPr>
            <p:cNvPr id="377" name="The Present The Present" descr="The Present The Present"/>
            <p:cNvPicPr>
              <a:picLocks noChangeAspect="0"/>
            </p:cNvPicPr>
            <p:nvPr/>
          </p:nvPicPr>
          <p:blipFill>
            <a:blip r:embed="rId3">
              <a:extLst/>
            </a:blip>
            <a:stretch>
              <a:fillRect/>
            </a:stretch>
          </p:blipFill>
          <p:spPr>
            <a:xfrm>
              <a:off x="0" y="0"/>
              <a:ext cx="7861300" cy="4508500"/>
            </a:xfrm>
            <a:prstGeom prst="rect">
              <a:avLst/>
            </a:prstGeom>
            <a:effectLst/>
          </p:spPr>
        </p:pic>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Globalization…"/>
          <p:cNvSpPr/>
          <p:nvPr/>
        </p:nvSpPr>
        <p:spPr>
          <a:xfrm>
            <a:off x="12735433" y="7537450"/>
            <a:ext cx="35179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Globalization</a:t>
            </a:r>
          </a:p>
          <a:p>
            <a:pPr/>
            <a:r>
              <a:t>2000-2012</a:t>
            </a:r>
          </a:p>
        </p:txBody>
      </p:sp>
      <p:sp>
        <p:nvSpPr>
          <p:cNvPr id="382" name="Line"/>
          <p:cNvSpPr/>
          <p:nvPr/>
        </p:nvSpPr>
        <p:spPr>
          <a:xfrm flipH="1">
            <a:off x="11638358" y="3294438"/>
            <a:ext cx="1714063" cy="2574947"/>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83" name="Line"/>
          <p:cNvSpPr/>
          <p:nvPr/>
        </p:nvSpPr>
        <p:spPr>
          <a:xfrm flipH="1" flipV="1">
            <a:off x="2152483" y="2442118"/>
            <a:ext cx="3640597" cy="4276579"/>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84" name="Research…"/>
          <p:cNvSpPr/>
          <p:nvPr/>
        </p:nvSpPr>
        <p:spPr>
          <a:xfrm>
            <a:off x="2949525" y="3841750"/>
            <a:ext cx="1797993"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Research</a:t>
            </a:r>
          </a:p>
          <a:p>
            <a:pPr/>
            <a:r>
              <a:t>Money</a:t>
            </a:r>
          </a:p>
        </p:txBody>
      </p:sp>
      <p:sp>
        <p:nvSpPr>
          <p:cNvPr id="385" name="Line"/>
          <p:cNvSpPr/>
          <p:nvPr/>
        </p:nvSpPr>
        <p:spPr>
          <a:xfrm flipH="1">
            <a:off x="7764274" y="963361"/>
            <a:ext cx="3312194" cy="23881"/>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86" name="Ideas"/>
          <p:cNvSpPr/>
          <p:nvPr/>
        </p:nvSpPr>
        <p:spPr>
          <a:xfrm>
            <a:off x="8572500" y="66675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387" name="Line"/>
          <p:cNvSpPr/>
          <p:nvPr/>
        </p:nvSpPr>
        <p:spPr>
          <a:xfrm flipH="1">
            <a:off x="9472110" y="2032000"/>
            <a:ext cx="2363769" cy="1909199"/>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88" name="Ideas"/>
          <p:cNvSpPr/>
          <p:nvPr/>
        </p:nvSpPr>
        <p:spPr>
          <a:xfrm>
            <a:off x="10007600" y="2451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389" name="Ideas"/>
          <p:cNvSpPr/>
          <p:nvPr/>
        </p:nvSpPr>
        <p:spPr>
          <a:xfrm>
            <a:off x="11747500" y="4102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390" name="Government"/>
          <p:cNvSpPr/>
          <p:nvPr/>
        </p:nvSpPr>
        <p:spPr>
          <a:xfrm>
            <a:off x="292100" y="723900"/>
            <a:ext cx="6007100" cy="1143000"/>
          </a:xfrm>
          <a:prstGeom prst="roundRect">
            <a:avLst>
              <a:gd name="adj" fmla="val 16667"/>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300">
                <a:effectLst>
                  <a:outerShdw sx="100000" sy="100000" kx="0" ky="0" algn="b" rotWithShape="0" blurRad="38100" dist="12700" dir="5400000">
                    <a:srgbClr val="000000">
                      <a:alpha val="50000"/>
                    </a:srgbClr>
                  </a:outerShdw>
                </a:effectLst>
              </a:defRPr>
            </a:lvl1pPr>
          </a:lstStyle>
          <a:p>
            <a:pPr/>
            <a:r>
              <a:t>Government</a:t>
            </a:r>
          </a:p>
        </p:txBody>
      </p:sp>
      <p:sp>
        <p:nvSpPr>
          <p:cNvPr id="391" name="Line"/>
          <p:cNvSpPr/>
          <p:nvPr/>
        </p:nvSpPr>
        <p:spPr>
          <a:xfrm>
            <a:off x="15226861" y="3975100"/>
            <a:ext cx="6225" cy="2658122"/>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92" name="Ideas"/>
          <p:cNvSpPr/>
          <p:nvPr/>
        </p:nvSpPr>
        <p:spPr>
          <a:xfrm>
            <a:off x="14478000" y="47625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pic>
        <p:nvPicPr>
          <p:cNvPr id="393" name="droppedImage.tiff" descr="droppedImage.tiff"/>
          <p:cNvPicPr>
            <a:picLocks noChangeAspect="1"/>
          </p:cNvPicPr>
          <p:nvPr/>
        </p:nvPicPr>
        <p:blipFill>
          <a:blip r:embed="rId2">
            <a:extLst/>
          </a:blip>
          <a:stretch>
            <a:fillRect/>
          </a:stretch>
        </p:blipFill>
        <p:spPr>
          <a:xfrm>
            <a:off x="11722100" y="288773"/>
            <a:ext cx="927100" cy="1120928"/>
          </a:xfrm>
          <a:prstGeom prst="rect">
            <a:avLst/>
          </a:prstGeom>
          <a:ln w="12700">
            <a:miter lim="400000"/>
          </a:ln>
        </p:spPr>
      </p:pic>
      <p:pic>
        <p:nvPicPr>
          <p:cNvPr id="394" name="droppedImage.tiff" descr="droppedImage.tiff"/>
          <p:cNvPicPr>
            <a:picLocks noChangeAspect="1"/>
          </p:cNvPicPr>
          <p:nvPr/>
        </p:nvPicPr>
        <p:blipFill>
          <a:blip r:embed="rId3">
            <a:extLst/>
          </a:blip>
          <a:stretch>
            <a:fillRect/>
          </a:stretch>
        </p:blipFill>
        <p:spPr>
          <a:xfrm>
            <a:off x="15024100" y="1244600"/>
            <a:ext cx="1028700" cy="1028700"/>
          </a:xfrm>
          <a:prstGeom prst="rect">
            <a:avLst/>
          </a:prstGeom>
          <a:ln w="12700">
            <a:miter lim="400000"/>
          </a:ln>
        </p:spPr>
      </p:pic>
      <p:pic>
        <p:nvPicPr>
          <p:cNvPr id="395" name="Untitled.png" descr="Untitled.png"/>
          <p:cNvPicPr>
            <a:picLocks noChangeAspect="1"/>
          </p:cNvPicPr>
          <p:nvPr/>
        </p:nvPicPr>
        <p:blipFill>
          <a:blip r:embed="rId4">
            <a:extLst/>
          </a:blip>
          <a:stretch>
            <a:fillRect/>
          </a:stretch>
        </p:blipFill>
        <p:spPr>
          <a:xfrm>
            <a:off x="12382500" y="1712643"/>
            <a:ext cx="2120900" cy="725757"/>
          </a:xfrm>
          <a:prstGeom prst="rect">
            <a:avLst/>
          </a:prstGeom>
          <a:ln w="12700">
            <a:miter lim="400000"/>
          </a:ln>
        </p:spPr>
      </p:pic>
      <p:pic>
        <p:nvPicPr>
          <p:cNvPr id="396" name="Untitled.png" descr="Untitled.png"/>
          <p:cNvPicPr>
            <a:picLocks noChangeAspect="1"/>
          </p:cNvPicPr>
          <p:nvPr/>
        </p:nvPicPr>
        <p:blipFill>
          <a:blip r:embed="rId5">
            <a:extLst/>
          </a:blip>
          <a:stretch>
            <a:fillRect/>
          </a:stretch>
        </p:blipFill>
        <p:spPr>
          <a:xfrm>
            <a:off x="13296900" y="330200"/>
            <a:ext cx="1236965" cy="1028700"/>
          </a:xfrm>
          <a:prstGeom prst="rect">
            <a:avLst/>
          </a:prstGeom>
          <a:ln w="12700">
            <a:miter lim="400000"/>
          </a:ln>
        </p:spPr>
      </p:pic>
      <p:pic>
        <p:nvPicPr>
          <p:cNvPr id="397" name="droppedImage.tiff" descr="droppedImage.tiff"/>
          <p:cNvPicPr>
            <a:picLocks noChangeAspect="1"/>
          </p:cNvPicPr>
          <p:nvPr/>
        </p:nvPicPr>
        <p:blipFill>
          <a:blip r:embed="rId6">
            <a:extLst/>
          </a:blip>
          <a:stretch>
            <a:fillRect/>
          </a:stretch>
        </p:blipFill>
        <p:spPr>
          <a:xfrm>
            <a:off x="15024100" y="-63500"/>
            <a:ext cx="1041400" cy="1041400"/>
          </a:xfrm>
          <a:prstGeom prst="rect">
            <a:avLst/>
          </a:prstGeom>
          <a:ln w="12700">
            <a:miter lim="400000"/>
          </a:ln>
        </p:spPr>
      </p:pic>
      <p:pic>
        <p:nvPicPr>
          <p:cNvPr id="398" name="Untitled.png" descr="Untitled.png"/>
          <p:cNvPicPr>
            <a:picLocks noChangeAspect="1"/>
          </p:cNvPicPr>
          <p:nvPr/>
        </p:nvPicPr>
        <p:blipFill>
          <a:blip r:embed="rId7">
            <a:extLst/>
          </a:blip>
          <a:stretch>
            <a:fillRect/>
          </a:stretch>
        </p:blipFill>
        <p:spPr>
          <a:xfrm>
            <a:off x="14363700" y="2641600"/>
            <a:ext cx="1740068" cy="1130301"/>
          </a:xfrm>
          <a:prstGeom prst="rect">
            <a:avLst/>
          </a:prstGeom>
          <a:ln w="12700">
            <a:miter lim="400000"/>
          </a:ln>
        </p:spPr>
      </p:pic>
      <p:sp>
        <p:nvSpPr>
          <p:cNvPr id="399" name="Line"/>
          <p:cNvSpPr/>
          <p:nvPr/>
        </p:nvSpPr>
        <p:spPr>
          <a:xfrm>
            <a:off x="4833310" y="2096126"/>
            <a:ext cx="2902745" cy="3766449"/>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00" name="????"/>
          <p:cNvSpPr/>
          <p:nvPr/>
        </p:nvSpPr>
        <p:spPr>
          <a:xfrm>
            <a:off x="5947543" y="3676650"/>
            <a:ext cx="723306"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pic>
        <p:nvPicPr>
          <p:cNvPr id="401" name="Untitled.png" descr="Untitled.png"/>
          <p:cNvPicPr>
            <a:picLocks noChangeAspect="1"/>
          </p:cNvPicPr>
          <p:nvPr/>
        </p:nvPicPr>
        <p:blipFill>
          <a:blip r:embed="rId8">
            <a:extLst/>
          </a:blip>
          <a:stretch>
            <a:fillRect/>
          </a:stretch>
        </p:blipFill>
        <p:spPr>
          <a:xfrm>
            <a:off x="5994400" y="6438900"/>
            <a:ext cx="4254500" cy="2717800"/>
          </a:xfrm>
          <a:prstGeom prst="rect">
            <a:avLst/>
          </a:prstGeom>
          <a:ln w="12700">
            <a:miter lim="400000"/>
          </a:ln>
        </p:spPr>
      </p:pic>
      <p:sp>
        <p:nvSpPr>
          <p:cNvPr id="402" name="Circle"/>
          <p:cNvSpPr/>
          <p:nvPr/>
        </p:nvSpPr>
        <p:spPr>
          <a:xfrm>
            <a:off x="190500" y="8610600"/>
            <a:ext cx="355600" cy="355600"/>
          </a:xfrm>
          <a:prstGeom prst="ellipse">
            <a:avLst/>
          </a:prstGeom>
          <a:blipFill>
            <a:blip r:embed="rId9"/>
          </a:blipFill>
          <a:ln w="12700">
            <a:miter lim="400000"/>
          </a:ln>
        </p:spPr>
        <p:txBody>
          <a:bodyPr lIns="50800" tIns="50800" rIns="50800" bIns="50800" anchor="ctr"/>
          <a:lstStyle/>
          <a:p>
            <a:pPr>
              <a:defRPr sz="26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9" name="Square"/>
          <p:cNvGrpSpPr/>
          <p:nvPr/>
        </p:nvGrpSpPr>
        <p:grpSpPr>
          <a:xfrm>
            <a:off x="5867400" y="2311400"/>
            <a:ext cx="4508500" cy="4508500"/>
            <a:chOff x="0" y="0"/>
            <a:chExt cx="4508500" cy="4508500"/>
          </a:xfrm>
        </p:grpSpPr>
        <p:sp>
          <p:nvSpPr>
            <p:cNvPr id="188" name="Square"/>
            <p:cNvSpPr/>
            <p:nvPr/>
          </p:nvSpPr>
          <p:spPr>
            <a:xfrm>
              <a:off x="165100" y="165100"/>
              <a:ext cx="4178300" cy="4178300"/>
            </a:xfrm>
            <a:prstGeom prst="rect">
              <a:avLst/>
            </a:prstGeom>
            <a:blipFill rotWithShape="1">
              <a:blip r:embed="rId2"/>
              <a:srcRect l="0" t="0" r="0" b="0"/>
              <a:tile tx="0" ty="0" sx="100000" sy="100000" flip="none" algn="tl"/>
            </a:blipFill>
            <a:ln>
              <a:noFill/>
            </a:ln>
            <a:effectLst/>
          </p:spPr>
          <p:txBody>
            <a:bodyPr wrap="square" lIns="50800" tIns="50800" rIns="50800" bIns="50800" numCol="1" anchor="ctr">
              <a:noAutofit/>
            </a:bodyPr>
            <a:lstStyle/>
            <a:p>
              <a:pPr>
                <a:defRPr sz="2600">
                  <a:effectLst>
                    <a:outerShdw sx="100000" sy="100000" kx="0" ky="0" algn="b" rotWithShape="0" blurRad="38100" dist="12700" dir="5400000">
                      <a:srgbClr val="000000">
                        <a:alpha val="50000"/>
                      </a:srgbClr>
                    </a:outerShdw>
                  </a:effectLst>
                </a:defRPr>
              </a:pPr>
            </a:p>
          </p:txBody>
        </p:sp>
        <p:pic>
          <p:nvPicPr>
            <p:cNvPr id="187" name="Square Square" descr="Square Square"/>
            <p:cNvPicPr>
              <a:picLocks noChangeAspect="0"/>
            </p:cNvPicPr>
            <p:nvPr/>
          </p:nvPicPr>
          <p:blipFill>
            <a:blip r:embed="rId3">
              <a:extLst/>
            </a:blip>
            <a:stretch>
              <a:fillRect/>
            </a:stretch>
          </p:blipFill>
          <p:spPr>
            <a:xfrm>
              <a:off x="0" y="0"/>
              <a:ext cx="4508500" cy="4508500"/>
            </a:xfrm>
            <a:prstGeom prst="rect">
              <a:avLst/>
            </a:prstGeom>
            <a:effectLst/>
          </p:spPr>
        </p:pic>
      </p:grpSp>
      <p:sp>
        <p:nvSpPr>
          <p:cNvPr id="190" name="Boundaries…"/>
          <p:cNvSpPr/>
          <p:nvPr/>
        </p:nvSpPr>
        <p:spPr>
          <a:xfrm>
            <a:off x="7038912" y="3473450"/>
            <a:ext cx="2185543" cy="218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Boundaries</a:t>
            </a:r>
          </a:p>
          <a:p>
            <a:pPr/>
            <a:r>
              <a:t>Edges</a:t>
            </a:r>
          </a:p>
          <a:p>
            <a:pPr/>
            <a:r>
              <a:t>Inside</a:t>
            </a:r>
          </a:p>
          <a:p>
            <a:pPr/>
            <a:r>
              <a:t>Outside</a:t>
            </a:r>
          </a:p>
        </p:txBody>
      </p:sp>
      <p:sp>
        <p:nvSpPr>
          <p:cNvPr id="191" name="Oval"/>
          <p:cNvSpPr/>
          <p:nvPr/>
        </p:nvSpPr>
        <p:spPr>
          <a:xfrm>
            <a:off x="3213100" y="-152400"/>
            <a:ext cx="9817100" cy="9436100"/>
          </a:xfrm>
          <a:prstGeom prst="ellipse">
            <a:avLst/>
          </a:prstGeom>
          <a:gradFill>
            <a:gsLst>
              <a:gs pos="0">
                <a:srgbClr val="00F900"/>
              </a:gs>
              <a:gs pos="74362">
                <a:srgbClr val="007D00"/>
              </a:gs>
              <a:gs pos="100000">
                <a:srgbClr val="000000"/>
              </a:gs>
            </a:gsLst>
            <a:path>
              <a:fillToRect l="50000" t="50000" r="50000" b="50000"/>
            </a:path>
          </a:gradFill>
          <a:ln w="12700">
            <a:miter lim="400000"/>
          </a:ln>
        </p:spPr>
        <p:txBody>
          <a:bodyPr lIns="50800" tIns="50800" rIns="50800" bIns="50800" anchor="ctr"/>
          <a:lstStyle/>
          <a:p>
            <a:pPr>
              <a:defRPr sz="26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91"/>
                                        </p:tgtEl>
                                        <p:attrNameLst>
                                          <p:attrName>style.visibility</p:attrName>
                                        </p:attrNameLst>
                                      </p:cBhvr>
                                      <p:to>
                                        <p:strVal val="visible"/>
                                      </p:to>
                                    </p:set>
                                    <p:animEffect filter="fade" transition="in">
                                      <p:cBhvr>
                                        <p:cTn id="7" dur="4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Globalization…"/>
          <p:cNvSpPr/>
          <p:nvPr/>
        </p:nvSpPr>
        <p:spPr>
          <a:xfrm>
            <a:off x="12735433" y="7537450"/>
            <a:ext cx="35179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Globalization</a:t>
            </a:r>
          </a:p>
          <a:p>
            <a:pPr/>
            <a:r>
              <a:t>2000-2012</a:t>
            </a:r>
          </a:p>
        </p:txBody>
      </p:sp>
      <p:sp>
        <p:nvSpPr>
          <p:cNvPr id="405" name="Line"/>
          <p:cNvSpPr/>
          <p:nvPr/>
        </p:nvSpPr>
        <p:spPr>
          <a:xfrm flipH="1">
            <a:off x="11638358" y="3294438"/>
            <a:ext cx="1714063" cy="2574947"/>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06" name="Line"/>
          <p:cNvSpPr/>
          <p:nvPr/>
        </p:nvSpPr>
        <p:spPr>
          <a:xfrm flipH="1" flipV="1">
            <a:off x="2152483" y="2442118"/>
            <a:ext cx="3640597" cy="4276579"/>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07" name="Research…"/>
          <p:cNvSpPr/>
          <p:nvPr/>
        </p:nvSpPr>
        <p:spPr>
          <a:xfrm>
            <a:off x="2949525" y="3841750"/>
            <a:ext cx="1797993"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Research</a:t>
            </a:r>
          </a:p>
          <a:p>
            <a:pPr/>
            <a:r>
              <a:t>Money</a:t>
            </a:r>
          </a:p>
        </p:txBody>
      </p:sp>
      <p:sp>
        <p:nvSpPr>
          <p:cNvPr id="408" name="Line"/>
          <p:cNvSpPr/>
          <p:nvPr/>
        </p:nvSpPr>
        <p:spPr>
          <a:xfrm flipH="1">
            <a:off x="7764274" y="963361"/>
            <a:ext cx="3312194" cy="23881"/>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09" name="Ideas"/>
          <p:cNvSpPr/>
          <p:nvPr/>
        </p:nvSpPr>
        <p:spPr>
          <a:xfrm>
            <a:off x="8572500" y="66675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410" name="Line"/>
          <p:cNvSpPr/>
          <p:nvPr/>
        </p:nvSpPr>
        <p:spPr>
          <a:xfrm flipH="1">
            <a:off x="9472110" y="2032000"/>
            <a:ext cx="2363769" cy="1909199"/>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11" name="Ideas"/>
          <p:cNvSpPr/>
          <p:nvPr/>
        </p:nvSpPr>
        <p:spPr>
          <a:xfrm>
            <a:off x="10007600" y="2451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412" name="Ideas"/>
          <p:cNvSpPr/>
          <p:nvPr/>
        </p:nvSpPr>
        <p:spPr>
          <a:xfrm>
            <a:off x="11747500" y="4102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413" name="Government"/>
          <p:cNvSpPr/>
          <p:nvPr/>
        </p:nvSpPr>
        <p:spPr>
          <a:xfrm>
            <a:off x="292100" y="723900"/>
            <a:ext cx="6007100" cy="1143000"/>
          </a:xfrm>
          <a:prstGeom prst="roundRect">
            <a:avLst>
              <a:gd name="adj" fmla="val 16667"/>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300">
                <a:effectLst>
                  <a:outerShdw sx="100000" sy="100000" kx="0" ky="0" algn="b" rotWithShape="0" blurRad="38100" dist="12700" dir="5400000">
                    <a:srgbClr val="000000">
                      <a:alpha val="50000"/>
                    </a:srgbClr>
                  </a:outerShdw>
                </a:effectLst>
              </a:defRPr>
            </a:lvl1pPr>
          </a:lstStyle>
          <a:p>
            <a:pPr/>
            <a:r>
              <a:t>Government</a:t>
            </a:r>
          </a:p>
        </p:txBody>
      </p:sp>
      <p:sp>
        <p:nvSpPr>
          <p:cNvPr id="414" name="Line"/>
          <p:cNvSpPr/>
          <p:nvPr/>
        </p:nvSpPr>
        <p:spPr>
          <a:xfrm>
            <a:off x="15226861" y="3975100"/>
            <a:ext cx="6225" cy="2658122"/>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15" name="Ideas"/>
          <p:cNvSpPr/>
          <p:nvPr/>
        </p:nvSpPr>
        <p:spPr>
          <a:xfrm>
            <a:off x="14478000" y="47625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pic>
        <p:nvPicPr>
          <p:cNvPr id="416" name="Untitled.png" descr="Untitled.png"/>
          <p:cNvPicPr>
            <a:picLocks noChangeAspect="1"/>
          </p:cNvPicPr>
          <p:nvPr/>
        </p:nvPicPr>
        <p:blipFill>
          <a:blip r:embed="rId2">
            <a:extLst/>
          </a:blip>
          <a:stretch>
            <a:fillRect/>
          </a:stretch>
        </p:blipFill>
        <p:spPr>
          <a:xfrm>
            <a:off x="5994400" y="6438900"/>
            <a:ext cx="4254500" cy="2717800"/>
          </a:xfrm>
          <a:prstGeom prst="rect">
            <a:avLst/>
          </a:prstGeom>
          <a:ln w="12700">
            <a:miter lim="400000"/>
          </a:ln>
        </p:spPr>
      </p:pic>
      <p:sp>
        <p:nvSpPr>
          <p:cNvPr id="417" name="Line"/>
          <p:cNvSpPr/>
          <p:nvPr/>
        </p:nvSpPr>
        <p:spPr>
          <a:xfrm>
            <a:off x="4833310" y="2096126"/>
            <a:ext cx="2902745" cy="3766449"/>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18" name="????"/>
          <p:cNvSpPr/>
          <p:nvPr/>
        </p:nvSpPr>
        <p:spPr>
          <a:xfrm>
            <a:off x="5947543" y="3676650"/>
            <a:ext cx="723306"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pic>
        <p:nvPicPr>
          <p:cNvPr id="419" name="droppedImage.tiff" descr="droppedImage.tiff"/>
          <p:cNvPicPr>
            <a:picLocks noChangeAspect="1"/>
          </p:cNvPicPr>
          <p:nvPr/>
        </p:nvPicPr>
        <p:blipFill>
          <a:blip r:embed="rId3">
            <a:extLst/>
          </a:blip>
          <a:stretch>
            <a:fillRect/>
          </a:stretch>
        </p:blipFill>
        <p:spPr>
          <a:xfrm>
            <a:off x="14236700" y="101600"/>
            <a:ext cx="1714500" cy="1714500"/>
          </a:xfrm>
          <a:prstGeom prst="rect">
            <a:avLst/>
          </a:prstGeom>
          <a:ln w="12700">
            <a:miter lim="400000"/>
          </a:ln>
        </p:spPr>
      </p:pic>
      <p:pic>
        <p:nvPicPr>
          <p:cNvPr id="420" name="droppedImage.tiff" descr="droppedImage.tiff"/>
          <p:cNvPicPr>
            <a:picLocks noChangeAspect="1"/>
          </p:cNvPicPr>
          <p:nvPr/>
        </p:nvPicPr>
        <p:blipFill>
          <a:blip r:embed="rId4">
            <a:extLst/>
          </a:blip>
          <a:stretch>
            <a:fillRect/>
          </a:stretch>
        </p:blipFill>
        <p:spPr>
          <a:xfrm>
            <a:off x="12532196" y="313389"/>
            <a:ext cx="1145704" cy="1638301"/>
          </a:xfrm>
          <a:prstGeom prst="rect">
            <a:avLst/>
          </a:prstGeom>
          <a:ln w="12700">
            <a:miter lim="400000"/>
          </a:ln>
        </p:spPr>
      </p:pic>
      <p:pic>
        <p:nvPicPr>
          <p:cNvPr id="421" name="droppedImage.tiff" descr="droppedImage.tiff"/>
          <p:cNvPicPr>
            <a:picLocks noChangeAspect="1"/>
          </p:cNvPicPr>
          <p:nvPr/>
        </p:nvPicPr>
        <p:blipFill>
          <a:blip r:embed="rId5">
            <a:extLst/>
          </a:blip>
          <a:stretch>
            <a:fillRect/>
          </a:stretch>
        </p:blipFill>
        <p:spPr>
          <a:xfrm>
            <a:off x="14490700" y="2146300"/>
            <a:ext cx="1482204" cy="14859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Rounded Rectangle"/>
          <p:cNvSpPr/>
          <p:nvPr/>
        </p:nvSpPr>
        <p:spPr>
          <a:xfrm>
            <a:off x="2730500" y="3810000"/>
            <a:ext cx="9017000" cy="5029200"/>
          </a:xfrm>
          <a:prstGeom prst="roundRect">
            <a:avLst>
              <a:gd name="adj" fmla="val 3788"/>
            </a:avLst>
          </a:prstGeom>
          <a:solidFill>
            <a:srgbClr val="FF40FF"/>
          </a:solidFill>
          <a:ln w="12700">
            <a:miter lim="400000"/>
          </a:ln>
        </p:spPr>
        <p:txBody>
          <a:bodyPr lIns="50800" tIns="50800" rIns="50800" bIns="50800" anchor="ctr"/>
          <a:lstStyle/>
          <a:p>
            <a:pPr>
              <a:defRPr sz="4300">
                <a:effectLst>
                  <a:outerShdw sx="100000" sy="100000" kx="0" ky="0" algn="b" rotWithShape="0" blurRad="38100" dist="12700" dir="5400000">
                    <a:srgbClr val="000000">
                      <a:alpha val="50000"/>
                    </a:srgbClr>
                  </a:outerShdw>
                </a:effectLst>
              </a:defRPr>
            </a:pPr>
          </a:p>
        </p:txBody>
      </p:sp>
      <p:sp>
        <p:nvSpPr>
          <p:cNvPr id="424" name="The &quot;Engine&quot; of Research"/>
          <p:cNvSpPr/>
          <p:nvPr/>
        </p:nvSpPr>
        <p:spPr>
          <a:xfrm>
            <a:off x="13055029" y="7232650"/>
            <a:ext cx="26035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 "Engine" of Research</a:t>
            </a:r>
          </a:p>
        </p:txBody>
      </p:sp>
      <p:sp>
        <p:nvSpPr>
          <p:cNvPr id="425" name="Funding Agencies"/>
          <p:cNvSpPr/>
          <p:nvPr/>
        </p:nvSpPr>
        <p:spPr>
          <a:xfrm>
            <a:off x="925140" y="2552700"/>
            <a:ext cx="41656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Funding Agencies</a:t>
            </a:r>
          </a:p>
        </p:txBody>
      </p:sp>
      <p:grpSp>
        <p:nvGrpSpPr>
          <p:cNvPr id="428" name="Group"/>
          <p:cNvGrpSpPr/>
          <p:nvPr/>
        </p:nvGrpSpPr>
        <p:grpSpPr>
          <a:xfrm>
            <a:off x="9304077" y="5016500"/>
            <a:ext cx="1581225" cy="1263525"/>
            <a:chOff x="0" y="0"/>
            <a:chExt cx="1581224" cy="1263524"/>
          </a:xfrm>
        </p:grpSpPr>
        <p:sp>
          <p:nvSpPr>
            <p:cNvPr id="426" name="Journals"/>
            <p:cNvSpPr/>
            <p:nvPr/>
          </p:nvSpPr>
          <p:spPr>
            <a:xfrm>
              <a:off x="0" y="0"/>
              <a:ext cx="1581225" cy="622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Journals</a:t>
              </a:r>
            </a:p>
          </p:txBody>
        </p:sp>
        <p:sp>
          <p:nvSpPr>
            <p:cNvPr id="427" name="Line"/>
            <p:cNvSpPr/>
            <p:nvPr/>
          </p:nvSpPr>
          <p:spPr>
            <a:xfrm>
              <a:off x="704900" y="624785"/>
              <a:ext cx="166250" cy="638740"/>
            </a:xfrm>
            <a:prstGeom prst="line">
              <a:avLst/>
            </a:prstGeom>
            <a:noFill/>
            <a:ln w="889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grpSp>
        <p:nvGrpSpPr>
          <p:cNvPr id="431" name="Group"/>
          <p:cNvGrpSpPr/>
          <p:nvPr/>
        </p:nvGrpSpPr>
        <p:grpSpPr>
          <a:xfrm>
            <a:off x="6870724" y="4044950"/>
            <a:ext cx="2664030" cy="1143000"/>
            <a:chOff x="0" y="0"/>
            <a:chExt cx="2664028" cy="1143000"/>
          </a:xfrm>
        </p:grpSpPr>
        <p:sp>
          <p:nvSpPr>
            <p:cNvPr id="429" name="Editorial…"/>
            <p:cNvSpPr/>
            <p:nvPr/>
          </p:nvSpPr>
          <p:spPr>
            <a:xfrm>
              <a:off x="0" y="0"/>
              <a:ext cx="1784375"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Editorial </a:t>
              </a:r>
            </a:p>
            <a:p>
              <a:pPr/>
              <a:r>
                <a:t>Boards</a:t>
              </a:r>
            </a:p>
          </p:txBody>
        </p:sp>
        <p:sp>
          <p:nvSpPr>
            <p:cNvPr id="430" name="Line"/>
            <p:cNvSpPr/>
            <p:nvPr/>
          </p:nvSpPr>
          <p:spPr>
            <a:xfrm>
              <a:off x="1860106" y="577097"/>
              <a:ext cx="803923" cy="337261"/>
            </a:xfrm>
            <a:prstGeom prst="line">
              <a:avLst/>
            </a:prstGeom>
            <a:noFill/>
            <a:ln w="889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sp>
        <p:nvSpPr>
          <p:cNvPr id="432" name="Line"/>
          <p:cNvSpPr/>
          <p:nvPr/>
        </p:nvSpPr>
        <p:spPr>
          <a:xfrm flipH="1" flipV="1">
            <a:off x="2367359" y="1800559"/>
            <a:ext cx="261542" cy="726741"/>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33" name="Line"/>
          <p:cNvSpPr/>
          <p:nvPr/>
        </p:nvSpPr>
        <p:spPr>
          <a:xfrm flipH="1" flipV="1">
            <a:off x="2979048" y="3364810"/>
            <a:ext cx="456323" cy="947926"/>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grpSp>
        <p:nvGrpSpPr>
          <p:cNvPr id="436" name="Group"/>
          <p:cNvGrpSpPr/>
          <p:nvPr/>
        </p:nvGrpSpPr>
        <p:grpSpPr>
          <a:xfrm>
            <a:off x="3289771" y="4318000"/>
            <a:ext cx="3452154" cy="1143000"/>
            <a:chOff x="0" y="0"/>
            <a:chExt cx="3452153" cy="1143000"/>
          </a:xfrm>
        </p:grpSpPr>
        <p:sp>
          <p:nvSpPr>
            <p:cNvPr id="434" name="Funding…"/>
            <p:cNvSpPr/>
            <p:nvPr/>
          </p:nvSpPr>
          <p:spPr>
            <a:xfrm>
              <a:off x="0" y="0"/>
              <a:ext cx="1543050" cy="1143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Funding</a:t>
              </a:r>
            </a:p>
            <a:p>
              <a:pPr/>
              <a:r>
                <a:t>Panels</a:t>
              </a:r>
            </a:p>
          </p:txBody>
        </p:sp>
        <p:sp>
          <p:nvSpPr>
            <p:cNvPr id="435" name="Line"/>
            <p:cNvSpPr/>
            <p:nvPr/>
          </p:nvSpPr>
          <p:spPr>
            <a:xfrm flipV="1">
              <a:off x="1764828" y="335442"/>
              <a:ext cx="1687326" cy="197959"/>
            </a:xfrm>
            <a:prstGeom prst="line">
              <a:avLst/>
            </a:prstGeom>
            <a:noFill/>
            <a:ln w="88900" cap="flat">
              <a:solidFill>
                <a:srgbClr val="FFFFFF"/>
              </a:solidFill>
              <a:prstDash val="solid"/>
              <a:miter lim="400000"/>
              <a:headEnd type="stealth" w="med" len="med"/>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grpSp>
        <p:nvGrpSpPr>
          <p:cNvPr id="440" name="Group"/>
          <p:cNvGrpSpPr/>
          <p:nvPr/>
        </p:nvGrpSpPr>
        <p:grpSpPr>
          <a:xfrm>
            <a:off x="3906341" y="5503298"/>
            <a:ext cx="5458092" cy="1570602"/>
            <a:chOff x="0" y="0"/>
            <a:chExt cx="5458090" cy="1570601"/>
          </a:xfrm>
        </p:grpSpPr>
        <p:sp>
          <p:nvSpPr>
            <p:cNvPr id="437" name="Research…"/>
            <p:cNvSpPr/>
            <p:nvPr/>
          </p:nvSpPr>
          <p:spPr>
            <a:xfrm>
              <a:off x="0" y="427601"/>
              <a:ext cx="1797993"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Research</a:t>
              </a:r>
            </a:p>
            <a:p>
              <a:pPr/>
              <a:r>
                <a:t>Funds</a:t>
              </a:r>
            </a:p>
          </p:txBody>
        </p:sp>
        <p:sp>
          <p:nvSpPr>
            <p:cNvPr id="438" name="Line"/>
            <p:cNvSpPr/>
            <p:nvPr/>
          </p:nvSpPr>
          <p:spPr>
            <a:xfrm flipH="1" flipV="1">
              <a:off x="435909" y="0"/>
              <a:ext cx="330869" cy="599323"/>
            </a:xfrm>
            <a:prstGeom prst="line">
              <a:avLst/>
            </a:prstGeom>
            <a:noFill/>
            <a:ln w="889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439" name="Line"/>
            <p:cNvSpPr/>
            <p:nvPr/>
          </p:nvSpPr>
          <p:spPr>
            <a:xfrm flipH="1" flipV="1">
              <a:off x="2113458" y="1037204"/>
              <a:ext cx="3344633" cy="385343"/>
            </a:xfrm>
            <a:prstGeom prst="line">
              <a:avLst/>
            </a:prstGeom>
            <a:noFill/>
            <a:ln w="88900" cap="flat">
              <a:solidFill>
                <a:srgbClr val="FFFF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grpSp>
        <p:nvGrpSpPr>
          <p:cNvPr id="443" name="Group"/>
          <p:cNvGrpSpPr/>
          <p:nvPr/>
        </p:nvGrpSpPr>
        <p:grpSpPr>
          <a:xfrm>
            <a:off x="4940300" y="2129025"/>
            <a:ext cx="1917700" cy="1386974"/>
            <a:chOff x="0" y="0"/>
            <a:chExt cx="1917700" cy="1386973"/>
          </a:xfrm>
        </p:grpSpPr>
        <p:sp>
          <p:nvSpPr>
            <p:cNvPr id="441" name="Line"/>
            <p:cNvSpPr/>
            <p:nvPr/>
          </p:nvSpPr>
          <p:spPr>
            <a:xfrm>
              <a:off x="659522" y="0"/>
              <a:ext cx="582363" cy="1386974"/>
            </a:xfrm>
            <a:prstGeom prst="line">
              <a:avLst/>
            </a:prstGeom>
            <a:noFill/>
            <a:ln w="88900" cap="flat">
              <a:solidFill>
                <a:srgbClr val="00F900"/>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442" name="????"/>
            <p:cNvSpPr/>
            <p:nvPr/>
          </p:nvSpPr>
          <p:spPr>
            <a:xfrm>
              <a:off x="0" y="487174"/>
              <a:ext cx="1917700" cy="622301"/>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solidFill>
                    <a:srgbClr val="00F900"/>
                  </a:solidFill>
                </a:defRPr>
              </a:lvl1pPr>
            </a:lstStyle>
            <a:p>
              <a:pPr/>
              <a:r>
                <a:t>????</a:t>
              </a:r>
            </a:p>
          </p:txBody>
        </p:sp>
      </p:grpSp>
      <p:sp>
        <p:nvSpPr>
          <p:cNvPr id="444" name="Line"/>
          <p:cNvSpPr/>
          <p:nvPr/>
        </p:nvSpPr>
        <p:spPr>
          <a:xfrm flipH="1">
            <a:off x="10991912" y="863140"/>
            <a:ext cx="2924991" cy="688621"/>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45" name="Ideas"/>
          <p:cNvSpPr/>
          <p:nvPr/>
        </p:nvSpPr>
        <p:spPr>
          <a:xfrm>
            <a:off x="11939215" y="838200"/>
            <a:ext cx="1193801"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446" name="Line"/>
          <p:cNvSpPr/>
          <p:nvPr/>
        </p:nvSpPr>
        <p:spPr>
          <a:xfrm flipH="1">
            <a:off x="12443659" y="1552261"/>
            <a:ext cx="2022371" cy="1649832"/>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47" name="Line"/>
          <p:cNvSpPr/>
          <p:nvPr/>
        </p:nvSpPr>
        <p:spPr>
          <a:xfrm flipH="1">
            <a:off x="14790151" y="2425700"/>
            <a:ext cx="695077" cy="2151397"/>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48" name="Ideas"/>
          <p:cNvSpPr/>
          <p:nvPr/>
        </p:nvSpPr>
        <p:spPr>
          <a:xfrm>
            <a:off x="12979400" y="1981200"/>
            <a:ext cx="11938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449" name="Ideas"/>
          <p:cNvSpPr/>
          <p:nvPr/>
        </p:nvSpPr>
        <p:spPr>
          <a:xfrm>
            <a:off x="14554200" y="3022600"/>
            <a:ext cx="11938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pic>
        <p:nvPicPr>
          <p:cNvPr id="450" name="droppedImage.tiff" descr="droppedImage.tiff"/>
          <p:cNvPicPr>
            <a:picLocks noChangeAspect="1"/>
          </p:cNvPicPr>
          <p:nvPr/>
        </p:nvPicPr>
        <p:blipFill>
          <a:blip r:embed="rId2">
            <a:extLst/>
          </a:blip>
          <a:stretch>
            <a:fillRect/>
          </a:stretch>
        </p:blipFill>
        <p:spPr>
          <a:xfrm>
            <a:off x="15100300" y="165100"/>
            <a:ext cx="901701" cy="901701"/>
          </a:xfrm>
          <a:prstGeom prst="rect">
            <a:avLst/>
          </a:prstGeom>
          <a:ln w="12700">
            <a:miter lim="400000"/>
          </a:ln>
        </p:spPr>
      </p:pic>
      <p:pic>
        <p:nvPicPr>
          <p:cNvPr id="451" name="droppedImage.tiff" descr="droppedImage.tiff"/>
          <p:cNvPicPr>
            <a:picLocks noChangeAspect="1"/>
          </p:cNvPicPr>
          <p:nvPr/>
        </p:nvPicPr>
        <p:blipFill>
          <a:blip r:embed="rId3">
            <a:extLst/>
          </a:blip>
          <a:stretch>
            <a:fillRect/>
          </a:stretch>
        </p:blipFill>
        <p:spPr>
          <a:xfrm>
            <a:off x="14210741" y="186389"/>
            <a:ext cx="737159" cy="1054101"/>
          </a:xfrm>
          <a:prstGeom prst="rect">
            <a:avLst/>
          </a:prstGeom>
          <a:ln w="12700">
            <a:miter lim="400000"/>
          </a:ln>
        </p:spPr>
      </p:pic>
      <p:pic>
        <p:nvPicPr>
          <p:cNvPr id="452" name="droppedImage.tiff" descr="droppedImage.tiff"/>
          <p:cNvPicPr>
            <a:picLocks noChangeAspect="1"/>
          </p:cNvPicPr>
          <p:nvPr/>
        </p:nvPicPr>
        <p:blipFill>
          <a:blip r:embed="rId4">
            <a:extLst/>
          </a:blip>
          <a:stretch>
            <a:fillRect/>
          </a:stretch>
        </p:blipFill>
        <p:spPr>
          <a:xfrm>
            <a:off x="15185504" y="1320800"/>
            <a:ext cx="838201" cy="840291"/>
          </a:xfrm>
          <a:prstGeom prst="rect">
            <a:avLst/>
          </a:prstGeom>
          <a:ln w="12700">
            <a:miter lim="400000"/>
          </a:ln>
        </p:spPr>
      </p:pic>
      <p:sp>
        <p:nvSpPr>
          <p:cNvPr id="453" name="Government"/>
          <p:cNvSpPr/>
          <p:nvPr/>
        </p:nvSpPr>
        <p:spPr>
          <a:xfrm>
            <a:off x="292100" y="723900"/>
            <a:ext cx="6007100" cy="1143000"/>
          </a:xfrm>
          <a:prstGeom prst="roundRect">
            <a:avLst>
              <a:gd name="adj" fmla="val 16667"/>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300">
                <a:effectLst>
                  <a:outerShdw sx="100000" sy="100000" kx="0" ky="0" algn="b" rotWithShape="0" blurRad="38100" dist="12700" dir="5400000">
                    <a:srgbClr val="000000">
                      <a:alpha val="50000"/>
                    </a:srgbClr>
                  </a:outerShdw>
                </a:effectLst>
              </a:defRPr>
            </a:lvl1pPr>
          </a:lstStyle>
          <a:p>
            <a:pPr/>
            <a:r>
              <a:t>Government</a:t>
            </a:r>
          </a:p>
        </p:txBody>
      </p:sp>
      <p:pic>
        <p:nvPicPr>
          <p:cNvPr id="454" name="Untitled.png" descr="Untitled.png"/>
          <p:cNvPicPr>
            <a:picLocks noChangeAspect="1"/>
          </p:cNvPicPr>
          <p:nvPr/>
        </p:nvPicPr>
        <p:blipFill>
          <a:blip r:embed="rId5">
            <a:extLst/>
          </a:blip>
          <a:stretch>
            <a:fillRect/>
          </a:stretch>
        </p:blipFill>
        <p:spPr>
          <a:xfrm>
            <a:off x="9702800" y="6438900"/>
            <a:ext cx="1168400" cy="1117600"/>
          </a:xfrm>
          <a:prstGeom prst="rect">
            <a:avLst/>
          </a:prstGeom>
          <a:ln w="12700">
            <a:miter lim="400000"/>
          </a:ln>
        </p:spPr>
      </p:pic>
      <p:pic>
        <p:nvPicPr>
          <p:cNvPr id="455" name="Untitled.png" descr="Untitled.png"/>
          <p:cNvPicPr>
            <a:picLocks noChangeAspect="1"/>
          </p:cNvPicPr>
          <p:nvPr/>
        </p:nvPicPr>
        <p:blipFill>
          <a:blip r:embed="rId6">
            <a:extLst/>
          </a:blip>
          <a:stretch>
            <a:fillRect/>
          </a:stretch>
        </p:blipFill>
        <p:spPr>
          <a:xfrm>
            <a:off x="5930900" y="7366000"/>
            <a:ext cx="2324100" cy="1308100"/>
          </a:xfrm>
          <a:prstGeom prst="rect">
            <a:avLst/>
          </a:prstGeom>
          <a:ln w="12700">
            <a:miter lim="400000"/>
          </a:ln>
        </p:spPr>
      </p:pic>
      <p:grpSp>
        <p:nvGrpSpPr>
          <p:cNvPr id="458" name="Group"/>
          <p:cNvGrpSpPr/>
          <p:nvPr/>
        </p:nvGrpSpPr>
        <p:grpSpPr>
          <a:xfrm>
            <a:off x="8445500" y="7435118"/>
            <a:ext cx="1917700" cy="1162782"/>
            <a:chOff x="0" y="0"/>
            <a:chExt cx="1917700" cy="1162781"/>
          </a:xfrm>
        </p:grpSpPr>
        <p:sp>
          <p:nvSpPr>
            <p:cNvPr id="456" name="Line"/>
            <p:cNvSpPr/>
            <p:nvPr/>
          </p:nvSpPr>
          <p:spPr>
            <a:xfrm flipH="1">
              <a:off x="34005" y="0"/>
              <a:ext cx="903100" cy="344238"/>
            </a:xfrm>
            <a:prstGeom prst="line">
              <a:avLst/>
            </a:prstGeom>
            <a:noFill/>
            <a:ln w="88900" cap="flat">
              <a:solidFill>
                <a:srgbClr val="0433FF"/>
              </a:solidFill>
              <a:prstDash val="solid"/>
              <a:miter lim="400000"/>
              <a:head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457" name="Tenure"/>
            <p:cNvSpPr/>
            <p:nvPr/>
          </p:nvSpPr>
          <p:spPr>
            <a:xfrm>
              <a:off x="0" y="540481"/>
              <a:ext cx="1917700"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solidFill>
                    <a:srgbClr val="0433FF"/>
                  </a:solidFill>
                </a:defRPr>
              </a:lvl1pPr>
            </a:lstStyle>
            <a:p>
              <a:pPr/>
              <a:r>
                <a:t>Tenure</a:t>
              </a:r>
            </a:p>
          </p:txBody>
        </p:sp>
      </p:grpSp>
      <p:sp>
        <p:nvSpPr>
          <p:cNvPr id="459" name="Arrow"/>
          <p:cNvSpPr/>
          <p:nvPr/>
        </p:nvSpPr>
        <p:spPr>
          <a:xfrm rot="2255394">
            <a:off x="7327899" y="5486399"/>
            <a:ext cx="800101" cy="800101"/>
          </a:xfrm>
          <a:prstGeom prst="rightArrow">
            <a:avLst>
              <a:gd name="adj1" fmla="val 25099"/>
              <a:gd name="adj2" fmla="val 42249"/>
            </a:avLst>
          </a:prstGeom>
          <a:solidFill>
            <a:srgbClr val="00FDFF"/>
          </a:solidFill>
          <a:ln w="12700">
            <a:miter lim="400000"/>
          </a:ln>
        </p:spPr>
        <p:txBody>
          <a:bodyPr lIns="50800" tIns="50800" rIns="50800" bIns="50800" anchor="ctr"/>
          <a:lstStyle/>
          <a:p>
            <a:pPr>
              <a:defRPr sz="26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28"/>
                                        </p:tgtEl>
                                        <p:attrNameLst>
                                          <p:attrName>style.visibility</p:attrName>
                                        </p:attrNameLst>
                                      </p:cBhvr>
                                      <p:to>
                                        <p:strVal val="visible"/>
                                      </p:to>
                                    </p:set>
                                    <p:animEffect filter="fade" transition="in">
                                      <p:cBhvr>
                                        <p:cTn id="7" dur="1000"/>
                                        <p:tgtEl>
                                          <p:spTgt spid="42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431"/>
                                        </p:tgtEl>
                                        <p:attrNameLst>
                                          <p:attrName>style.visibility</p:attrName>
                                        </p:attrNameLst>
                                      </p:cBhvr>
                                      <p:to>
                                        <p:strVal val="visible"/>
                                      </p:to>
                                    </p:set>
                                    <p:animEffect filter="fade" transition="in">
                                      <p:cBhvr>
                                        <p:cTn id="12" dur="1000"/>
                                        <p:tgtEl>
                                          <p:spTgt spid="43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436"/>
                                        </p:tgtEl>
                                        <p:attrNameLst>
                                          <p:attrName>style.visibility</p:attrName>
                                        </p:attrNameLst>
                                      </p:cBhvr>
                                      <p:to>
                                        <p:strVal val="visible"/>
                                      </p:to>
                                    </p:set>
                                    <p:animEffect filter="fade" transition="in">
                                      <p:cBhvr>
                                        <p:cTn id="17" dur="1000"/>
                                        <p:tgtEl>
                                          <p:spTgt spid="43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440"/>
                                        </p:tgtEl>
                                        <p:attrNameLst>
                                          <p:attrName>style.visibility</p:attrName>
                                        </p:attrNameLst>
                                      </p:cBhvr>
                                      <p:to>
                                        <p:strVal val="visible"/>
                                      </p:to>
                                    </p:set>
                                    <p:animEffect filter="fade" transition="in">
                                      <p:cBhvr>
                                        <p:cTn id="22" dur="1000"/>
                                        <p:tgtEl>
                                          <p:spTgt spid="440"/>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el" backwards="0">
                                    <p:tmAbs val="0"/>
                                  </p:iterate>
                                  <p:childTnLst>
                                    <p:set>
                                      <p:cBhvr>
                                        <p:cTn id="26" fill="hold"/>
                                        <p:tgtEl>
                                          <p:spTgt spid="459"/>
                                        </p:tgtEl>
                                        <p:attrNameLst>
                                          <p:attrName>style.visibility</p:attrName>
                                        </p:attrNameLst>
                                      </p:cBhvr>
                                      <p:to>
                                        <p:strVal val="visible"/>
                                      </p:to>
                                    </p:set>
                                    <p:animEffect filter="fade" transition="in">
                                      <p:cBhvr>
                                        <p:cTn id="27" dur="1000"/>
                                        <p:tgtEl>
                                          <p:spTgt spid="459"/>
                                        </p:tgtEl>
                                      </p:cBhvr>
                                    </p:animEffect>
                                  </p:childTnLst>
                                </p:cTn>
                              </p:par>
                            </p:childTnLst>
                          </p:cTn>
                        </p:par>
                        <p:par>
                          <p:cTn id="28" fill="hold">
                            <p:stCondLst>
                              <p:cond delay="0"/>
                            </p:stCondLst>
                            <p:childTnLst>
                              <p:par>
                                <p:cTn id="29" presetClass="emph" nodeType="afterEffect" presetSubtype="0" presetID="8" grpId="6" accel="50000" decel="50000" fill="hold">
                                  <p:stCondLst>
                                    <p:cond delay="0"/>
                                  </p:stCondLst>
                                  <p:childTnLst>
                                    <p:animRot by="-216000000">
                                      <p:cBhvr>
                                        <p:cTn id="30" dur="6000" fill="hold"/>
                                        <p:tgtEl>
                                          <p:spTgt spid="459"/>
                                        </p:tgtEl>
                                        <p:attrNameLst>
                                          <p:attrName>r</p:attrName>
                                        </p:attrNameLst>
                                      </p:cBhvr>
                                    </p:animRot>
                                  </p:childTnLst>
                                </p:cTn>
                              </p:par>
                            </p:childTnLst>
                          </p:cTn>
                        </p:par>
                        <p:par>
                          <p:cTn id="31" fill="hold">
                            <p:stCondLst>
                              <p:cond delay="6000"/>
                            </p:stCondLst>
                            <p:childTnLst>
                              <p:par>
                                <p:cTn id="32" presetClass="exit" nodeType="afterEffect" presetSubtype="0" presetID="1" grpId="7" fill="hold">
                                  <p:stCondLst>
                                    <p:cond delay="0"/>
                                  </p:stCondLst>
                                  <p:iterate type="el" backwards="0">
                                    <p:tmAbs val="0"/>
                                  </p:iterate>
                                  <p:childTnLst>
                                    <p:set>
                                      <p:cBhvr>
                                        <p:cTn id="33" fill="hold">
                                          <p:stCondLst>
                                            <p:cond delay="0"/>
                                          </p:stCondLst>
                                        </p:cTn>
                                        <p:tgtEl>
                                          <p:spTgt spid="459"/>
                                        </p:tgtEl>
                                        <p:attrNameLst>
                                          <p:attrName>style.visibility</p:attrName>
                                        </p:attrNameLst>
                                      </p:cBhvr>
                                      <p:to>
                                        <p:strVal val="hidden"/>
                                      </p:to>
                                    </p:set>
                                  </p:childTnLst>
                                </p:cTn>
                              </p:par>
                            </p:childTnLst>
                          </p:cTn>
                        </p:par>
                        <p:par>
                          <p:cTn id="34" fill="hold">
                            <p:stCondLst>
                              <p:cond delay="6000"/>
                            </p:stCondLst>
                            <p:childTnLst>
                              <p:par>
                                <p:cTn id="35" presetClass="entr" nodeType="afterEffect" presetID="10" grpId="8" fill="hold">
                                  <p:stCondLst>
                                    <p:cond delay="0"/>
                                  </p:stCondLst>
                                  <p:iterate type="el" backwards="0">
                                    <p:tmAbs val="0"/>
                                  </p:iterate>
                                  <p:childTnLst>
                                    <p:set>
                                      <p:cBhvr>
                                        <p:cTn id="36" fill="hold"/>
                                        <p:tgtEl>
                                          <p:spTgt spid="458"/>
                                        </p:tgtEl>
                                        <p:attrNameLst>
                                          <p:attrName>style.visibility</p:attrName>
                                        </p:attrNameLst>
                                      </p:cBhvr>
                                      <p:to>
                                        <p:strVal val="visible"/>
                                      </p:to>
                                    </p:set>
                                    <p:animEffect filter="fade" transition="in">
                                      <p:cBhvr>
                                        <p:cTn id="37" dur="3000"/>
                                        <p:tgtEl>
                                          <p:spTgt spid="458"/>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10" grpId="9" fill="hold">
                                  <p:stCondLst>
                                    <p:cond delay="0"/>
                                  </p:stCondLst>
                                  <p:iterate type="el" backwards="0">
                                    <p:tmAbs val="0"/>
                                  </p:iterate>
                                  <p:childTnLst>
                                    <p:set>
                                      <p:cBhvr>
                                        <p:cTn id="41" fill="hold"/>
                                        <p:tgtEl>
                                          <p:spTgt spid="443"/>
                                        </p:tgtEl>
                                        <p:attrNameLst>
                                          <p:attrName>style.visibility</p:attrName>
                                        </p:attrNameLst>
                                      </p:cBhvr>
                                      <p:to>
                                        <p:strVal val="visible"/>
                                      </p:to>
                                    </p:set>
                                    <p:animEffect filter="fade" transition="in">
                                      <p:cBhvr>
                                        <p:cTn id="42" dur="15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1" grpId="2"/>
      <p:bldP build="whole" bldLvl="1" animBg="1" rev="0" advAuto="0" spid="459" grpId="5"/>
      <p:bldP build="whole" bldLvl="1" animBg="1" rev="0" advAuto="0" spid="440" grpId="4"/>
      <p:bldP build="whole" bldLvl="1" animBg="1" rev="0" advAuto="0" spid="459" grpId="7"/>
      <p:bldP build="whole" bldLvl="1" animBg="1" rev="0" advAuto="0" spid="459" grpId="6"/>
      <p:bldP build="whole" bldLvl="1" animBg="1" rev="0" advAuto="0" spid="458" grpId="8"/>
      <p:bldP build="whole" bldLvl="1" animBg="1" rev="0" advAuto="0" spid="436" grpId="3"/>
      <p:bldP build="whole" bldLvl="1" animBg="1" rev="0" advAuto="0" spid="428" grpId="1"/>
      <p:bldP build="whole" bldLvl="1" animBg="1" rev="0" advAuto="0" spid="443" grpId="9"/>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eeing little or no value coming back from higher education research or teaching funding, and a worsening first-world economy, governments are making unprecedented cuts in HE funding."/>
          <p:cNvSpPr txBox="1"/>
          <p:nvPr>
            <p:ph type="ctrTitle"/>
          </p:nvPr>
        </p:nvSpPr>
        <p:spPr>
          <a:xfrm>
            <a:off x="1155700" y="1016000"/>
            <a:ext cx="13931900" cy="6908800"/>
          </a:xfrm>
          <a:prstGeom prst="rect">
            <a:avLst/>
          </a:prstGeom>
        </p:spPr>
        <p:txBody>
          <a:bodyPr/>
          <a:lstStyle>
            <a:lvl1pPr>
              <a:defRPr sz="7400">
                <a:solidFill>
                  <a:srgbClr val="FF40FF"/>
                </a:solidFill>
              </a:defRPr>
            </a:lvl1pPr>
          </a:lstStyle>
          <a:p>
            <a:pPr/>
            <a:r>
              <a:t>Seeing little or no value coming back from higher education research or teaching funding, and a worsening first-world economy, governments are making unprecedented cuts in HE funding.</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65" name="The Future"/>
          <p:cNvGrpSpPr/>
          <p:nvPr/>
        </p:nvGrpSpPr>
        <p:grpSpPr>
          <a:xfrm>
            <a:off x="4038600" y="2311400"/>
            <a:ext cx="7861300" cy="4508500"/>
            <a:chOff x="0" y="0"/>
            <a:chExt cx="7861300" cy="4508500"/>
          </a:xfrm>
        </p:grpSpPr>
        <p:sp>
          <p:nvSpPr>
            <p:cNvPr id="464" name="The Future"/>
            <p:cNvSpPr/>
            <p:nvPr/>
          </p:nvSpPr>
          <p:spPr>
            <a:xfrm>
              <a:off x="165100" y="165100"/>
              <a:ext cx="7531100" cy="4178300"/>
            </a:xfrm>
            <a:prstGeom prst="rect">
              <a:avLst/>
            </a:prstGeom>
            <a:blipFill rotWithShape="1">
              <a:blip r:embed="rId2"/>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6500">
                  <a:effectLst>
                    <a:outerShdw sx="100000" sy="100000" kx="0" ky="0" algn="b" rotWithShape="0" blurRad="38100" dist="12700" dir="5400000">
                      <a:srgbClr val="000000">
                        <a:alpha val="50000"/>
                      </a:srgbClr>
                    </a:outerShdw>
                  </a:effectLst>
                </a:defRPr>
              </a:lvl1pPr>
            </a:lstStyle>
            <a:p>
              <a:pPr/>
              <a:r>
                <a:t>The Future</a:t>
              </a:r>
            </a:p>
          </p:txBody>
        </p:sp>
        <p:pic>
          <p:nvPicPr>
            <p:cNvPr id="463" name="The Future The Future" descr="The Future The Future"/>
            <p:cNvPicPr>
              <a:picLocks noChangeAspect="0"/>
            </p:cNvPicPr>
            <p:nvPr/>
          </p:nvPicPr>
          <p:blipFill>
            <a:blip r:embed="rId3">
              <a:extLst/>
            </a:blip>
            <a:stretch>
              <a:fillRect/>
            </a:stretch>
          </p:blipFill>
          <p:spPr>
            <a:xfrm>
              <a:off x="0" y="0"/>
              <a:ext cx="7861300" cy="4508500"/>
            </a:xfrm>
            <a:prstGeom prst="rect">
              <a:avLst/>
            </a:prstGeom>
            <a:effectLst/>
          </p:spPr>
        </p:pic>
      </p:grpSp>
      <p:pic>
        <p:nvPicPr>
          <p:cNvPr id="466" name="droppedImage.tiff" descr="droppedImage.tiff"/>
          <p:cNvPicPr>
            <a:picLocks noChangeAspect="1"/>
          </p:cNvPicPr>
          <p:nvPr/>
        </p:nvPicPr>
        <p:blipFill>
          <a:blip r:embed="rId4">
            <a:extLst/>
          </a:blip>
          <a:stretch>
            <a:fillRect/>
          </a:stretch>
        </p:blipFill>
        <p:spPr>
          <a:xfrm>
            <a:off x="0" y="2777"/>
            <a:ext cx="16004853" cy="89027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66"/>
                                        </p:tgtEl>
                                        <p:attrNameLst>
                                          <p:attrName>style.visibility</p:attrName>
                                        </p:attrNameLst>
                                      </p:cBhvr>
                                      <p:to>
                                        <p:strVal val="visible"/>
                                      </p:to>
                                    </p:set>
                                    <p:animEffect filter="fade" transition="in">
                                      <p:cBhvr>
                                        <p:cTn id="7"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6"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Line"/>
          <p:cNvSpPr/>
          <p:nvPr/>
        </p:nvSpPr>
        <p:spPr>
          <a:xfrm flipH="1" flipV="1">
            <a:off x="945980" y="3483520"/>
            <a:ext cx="4652339" cy="4419974"/>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69" name="Education for the Wealthy Few…"/>
          <p:cNvSpPr/>
          <p:nvPr/>
        </p:nvSpPr>
        <p:spPr>
          <a:xfrm>
            <a:off x="5350755" y="819150"/>
            <a:ext cx="5790457"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Education for the Wealthy Few</a:t>
            </a:r>
          </a:p>
          <a:p>
            <a:pPr/>
            <a:r>
              <a:t>0000-1930</a:t>
            </a:r>
          </a:p>
        </p:txBody>
      </p:sp>
      <p:pic>
        <p:nvPicPr>
          <p:cNvPr id="470" name="droppedImage.tiff" descr="droppedImage.tiff"/>
          <p:cNvPicPr>
            <a:picLocks noChangeAspect="1"/>
          </p:cNvPicPr>
          <p:nvPr/>
        </p:nvPicPr>
        <p:blipFill>
          <a:blip r:embed="rId2">
            <a:extLst/>
          </a:blip>
          <a:stretch>
            <a:fillRect/>
          </a:stretch>
        </p:blipFill>
        <p:spPr>
          <a:xfrm>
            <a:off x="13665200" y="279400"/>
            <a:ext cx="2235200" cy="2781300"/>
          </a:xfrm>
          <a:prstGeom prst="rect">
            <a:avLst/>
          </a:prstGeom>
          <a:ln w="12700">
            <a:miter lim="400000"/>
          </a:ln>
        </p:spPr>
      </p:pic>
      <p:pic>
        <p:nvPicPr>
          <p:cNvPr id="471" name="droppedImage.tiff" descr="droppedImage.tiff"/>
          <p:cNvPicPr>
            <a:picLocks noChangeAspect="1"/>
          </p:cNvPicPr>
          <p:nvPr/>
        </p:nvPicPr>
        <p:blipFill>
          <a:blip r:embed="rId3">
            <a:extLst/>
          </a:blip>
          <a:stretch>
            <a:fillRect/>
          </a:stretch>
        </p:blipFill>
        <p:spPr>
          <a:xfrm>
            <a:off x="774700" y="279400"/>
            <a:ext cx="1993901" cy="2998346"/>
          </a:xfrm>
          <a:prstGeom prst="rect">
            <a:avLst/>
          </a:prstGeom>
          <a:ln w="12700">
            <a:miter lim="400000"/>
          </a:ln>
        </p:spPr>
      </p:pic>
      <p:pic>
        <p:nvPicPr>
          <p:cNvPr id="472" name="droppedImage.tiff" descr="droppedImage.tiff"/>
          <p:cNvPicPr>
            <a:picLocks noChangeAspect="1"/>
          </p:cNvPicPr>
          <p:nvPr/>
        </p:nvPicPr>
        <p:blipFill>
          <a:blip r:embed="rId4">
            <a:extLst/>
          </a:blip>
          <a:stretch>
            <a:fillRect/>
          </a:stretch>
        </p:blipFill>
        <p:spPr>
          <a:xfrm>
            <a:off x="6074474" y="6524201"/>
            <a:ext cx="4339527" cy="4267201"/>
          </a:xfrm>
          <a:prstGeom prst="rect">
            <a:avLst/>
          </a:prstGeom>
          <a:ln w="12700">
            <a:miter lim="400000"/>
          </a:ln>
        </p:spPr>
      </p:pic>
      <p:sp>
        <p:nvSpPr>
          <p:cNvPr id="473" name="Line"/>
          <p:cNvSpPr/>
          <p:nvPr/>
        </p:nvSpPr>
        <p:spPr>
          <a:xfrm flipV="1">
            <a:off x="10881497" y="3782364"/>
            <a:ext cx="4054391" cy="3568554"/>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74" name="Gifts…"/>
          <p:cNvSpPr/>
          <p:nvPr/>
        </p:nvSpPr>
        <p:spPr>
          <a:xfrm>
            <a:off x="11604662" y="5638800"/>
            <a:ext cx="2250952"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Gifts</a:t>
            </a:r>
          </a:p>
          <a:p>
            <a:pPr/>
            <a:r>
              <a:t>Basic Funds</a:t>
            </a:r>
          </a:p>
        </p:txBody>
      </p:sp>
      <p:sp>
        <p:nvSpPr>
          <p:cNvPr id="475" name="Line"/>
          <p:cNvSpPr/>
          <p:nvPr/>
        </p:nvSpPr>
        <p:spPr>
          <a:xfrm>
            <a:off x="2761685" y="3442598"/>
            <a:ext cx="3055019" cy="2824288"/>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76" name="Graduates"/>
          <p:cNvSpPr/>
          <p:nvPr/>
        </p:nvSpPr>
        <p:spPr>
          <a:xfrm>
            <a:off x="3776216" y="4400550"/>
            <a:ext cx="2032844"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Graduates</a:t>
            </a:r>
          </a:p>
        </p:txBody>
      </p:sp>
      <p:sp>
        <p:nvSpPr>
          <p:cNvPr id="477" name="Line"/>
          <p:cNvSpPr/>
          <p:nvPr/>
        </p:nvSpPr>
        <p:spPr>
          <a:xfrm flipH="1">
            <a:off x="10270331" y="3067300"/>
            <a:ext cx="3572439" cy="3163993"/>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78" name="Graduates"/>
          <p:cNvSpPr/>
          <p:nvPr/>
        </p:nvSpPr>
        <p:spPr>
          <a:xfrm>
            <a:off x="10922000" y="4038600"/>
            <a:ext cx="2032844"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Graduates</a:t>
            </a:r>
          </a:p>
        </p:txBody>
      </p:sp>
      <p:sp>
        <p:nvSpPr>
          <p:cNvPr id="479" name="Line"/>
          <p:cNvSpPr/>
          <p:nvPr/>
        </p:nvSpPr>
        <p:spPr>
          <a:xfrm>
            <a:off x="7195552" y="5540892"/>
            <a:ext cx="1812758" cy="866592"/>
          </a:xfrm>
          <a:custGeom>
            <a:avLst/>
            <a:gdLst/>
            <a:ahLst/>
            <a:cxnLst>
              <a:cxn ang="0">
                <a:pos x="wd2" y="hd2"/>
              </a:cxn>
              <a:cxn ang="5400000">
                <a:pos x="wd2" y="hd2"/>
              </a:cxn>
              <a:cxn ang="10800000">
                <a:pos x="wd2" y="hd2"/>
              </a:cxn>
              <a:cxn ang="16200000">
                <a:pos x="wd2" y="hd2"/>
              </a:cxn>
            </a:cxnLst>
            <a:rect l="0" t="0" r="r" b="b"/>
            <a:pathLst>
              <a:path w="21600" h="21145" fill="norm" stroke="1" extrusionOk="0">
                <a:moveTo>
                  <a:pt x="0" y="19971"/>
                </a:moveTo>
                <a:cubicBezTo>
                  <a:pt x="0" y="19971"/>
                  <a:pt x="9904" y="-455"/>
                  <a:pt x="12425" y="8"/>
                </a:cubicBezTo>
                <a:cubicBezTo>
                  <a:pt x="14629" y="413"/>
                  <a:pt x="21600" y="21145"/>
                  <a:pt x="21600" y="21145"/>
                </a:cubicBezTo>
              </a:path>
            </a:pathLst>
          </a:custGeom>
          <a:ln w="76200">
            <a:solidFill>
              <a:srgbClr val="FFFFFF"/>
            </a:solidFill>
            <a:miter lim="400000"/>
            <a:headEnd type="stealth"/>
          </a:ln>
        </p:spPr>
        <p:txBody>
          <a:bodyPr lIns="50800" tIns="50800" rIns="50800" bIns="50800" anchor="ctr"/>
          <a:lstStyle/>
          <a:p>
            <a:pPr/>
          </a:p>
        </p:txBody>
      </p:sp>
      <p:sp>
        <p:nvSpPr>
          <p:cNvPr id="480" name="Research / Ideas"/>
          <p:cNvSpPr/>
          <p:nvPr/>
        </p:nvSpPr>
        <p:spPr>
          <a:xfrm>
            <a:off x="6569521" y="4673600"/>
            <a:ext cx="3117801"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Research / Ideas</a:t>
            </a:r>
          </a:p>
        </p:txBody>
      </p:sp>
      <p:sp>
        <p:nvSpPr>
          <p:cNvPr id="481" name="Gifts…"/>
          <p:cNvSpPr/>
          <p:nvPr/>
        </p:nvSpPr>
        <p:spPr>
          <a:xfrm>
            <a:off x="1770546" y="5099050"/>
            <a:ext cx="2250952"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Gifts</a:t>
            </a:r>
          </a:p>
          <a:p>
            <a:pPr/>
            <a:r>
              <a:t>Basic Funds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3" name="Untitled.png" descr="Untitled.png"/>
          <p:cNvPicPr>
            <a:picLocks noChangeAspect="1"/>
          </p:cNvPicPr>
          <p:nvPr/>
        </p:nvPicPr>
        <p:blipFill>
          <a:blip r:embed="rId2">
            <a:extLst/>
          </a:blip>
          <a:stretch>
            <a:fillRect/>
          </a:stretch>
        </p:blipFill>
        <p:spPr>
          <a:xfrm>
            <a:off x="6070600" y="6499404"/>
            <a:ext cx="4343400" cy="2774591"/>
          </a:xfrm>
          <a:prstGeom prst="rect">
            <a:avLst/>
          </a:prstGeom>
          <a:ln w="12700">
            <a:miter lim="400000"/>
          </a:ln>
        </p:spPr>
      </p:pic>
      <p:sp>
        <p:nvSpPr>
          <p:cNvPr id="484" name="Line"/>
          <p:cNvSpPr/>
          <p:nvPr/>
        </p:nvSpPr>
        <p:spPr>
          <a:xfrm flipH="1" flipV="1">
            <a:off x="945980" y="3483520"/>
            <a:ext cx="4652339" cy="4419974"/>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85" name="Gifts…"/>
          <p:cNvSpPr/>
          <p:nvPr/>
        </p:nvSpPr>
        <p:spPr>
          <a:xfrm>
            <a:off x="1770546" y="5099050"/>
            <a:ext cx="2250952"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Gifts</a:t>
            </a:r>
          </a:p>
          <a:p>
            <a:pPr/>
            <a:r>
              <a:t>Basic Funds</a:t>
            </a:r>
          </a:p>
        </p:txBody>
      </p:sp>
      <p:sp>
        <p:nvSpPr>
          <p:cNvPr id="486" name="Line"/>
          <p:cNvSpPr/>
          <p:nvPr/>
        </p:nvSpPr>
        <p:spPr>
          <a:xfrm>
            <a:off x="2761685" y="3442598"/>
            <a:ext cx="3055019" cy="2824288"/>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87" name="Graduates"/>
          <p:cNvSpPr/>
          <p:nvPr/>
        </p:nvSpPr>
        <p:spPr>
          <a:xfrm>
            <a:off x="3776216" y="4400550"/>
            <a:ext cx="2032844"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Graduates</a:t>
            </a:r>
          </a:p>
        </p:txBody>
      </p:sp>
      <p:sp>
        <p:nvSpPr>
          <p:cNvPr id="488" name="Line"/>
          <p:cNvSpPr/>
          <p:nvPr/>
        </p:nvSpPr>
        <p:spPr>
          <a:xfrm>
            <a:off x="7195552" y="5540892"/>
            <a:ext cx="1812758" cy="866592"/>
          </a:xfrm>
          <a:custGeom>
            <a:avLst/>
            <a:gdLst/>
            <a:ahLst/>
            <a:cxnLst>
              <a:cxn ang="0">
                <a:pos x="wd2" y="hd2"/>
              </a:cxn>
              <a:cxn ang="5400000">
                <a:pos x="wd2" y="hd2"/>
              </a:cxn>
              <a:cxn ang="10800000">
                <a:pos x="wd2" y="hd2"/>
              </a:cxn>
              <a:cxn ang="16200000">
                <a:pos x="wd2" y="hd2"/>
              </a:cxn>
            </a:cxnLst>
            <a:rect l="0" t="0" r="r" b="b"/>
            <a:pathLst>
              <a:path w="21600" h="21145" fill="norm" stroke="1" extrusionOk="0">
                <a:moveTo>
                  <a:pt x="0" y="19971"/>
                </a:moveTo>
                <a:cubicBezTo>
                  <a:pt x="0" y="19971"/>
                  <a:pt x="9904" y="-455"/>
                  <a:pt x="12425" y="8"/>
                </a:cubicBezTo>
                <a:cubicBezTo>
                  <a:pt x="14629" y="413"/>
                  <a:pt x="21600" y="21145"/>
                  <a:pt x="21600" y="21145"/>
                </a:cubicBezTo>
              </a:path>
            </a:pathLst>
          </a:custGeom>
          <a:ln w="76200">
            <a:solidFill>
              <a:srgbClr val="FFFFFF"/>
            </a:solidFill>
            <a:miter lim="400000"/>
            <a:headEnd type="stealth"/>
          </a:ln>
        </p:spPr>
        <p:txBody>
          <a:bodyPr lIns="50800" tIns="50800" rIns="50800" bIns="50800" anchor="ctr"/>
          <a:lstStyle/>
          <a:p>
            <a:pPr/>
          </a:p>
        </p:txBody>
      </p:sp>
      <p:sp>
        <p:nvSpPr>
          <p:cNvPr id="489" name="Research / Ideas"/>
          <p:cNvSpPr/>
          <p:nvPr/>
        </p:nvSpPr>
        <p:spPr>
          <a:xfrm>
            <a:off x="6569521" y="4673600"/>
            <a:ext cx="3117801"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Research / Ideas</a:t>
            </a:r>
          </a:p>
        </p:txBody>
      </p:sp>
      <p:sp>
        <p:nvSpPr>
          <p:cNvPr id="490" name="Education 2020 and Beyond"/>
          <p:cNvSpPr/>
          <p:nvPr/>
        </p:nvSpPr>
        <p:spPr>
          <a:xfrm>
            <a:off x="5501667" y="1079500"/>
            <a:ext cx="526003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Education 2020 and Beyond</a:t>
            </a:r>
          </a:p>
        </p:txBody>
      </p:sp>
      <p:pic>
        <p:nvPicPr>
          <p:cNvPr id="491" name="Untitled.png" descr="Untitled.png"/>
          <p:cNvPicPr>
            <a:picLocks noChangeAspect="1"/>
          </p:cNvPicPr>
          <p:nvPr/>
        </p:nvPicPr>
        <p:blipFill>
          <a:blip r:embed="rId3">
            <a:extLst/>
          </a:blip>
          <a:stretch>
            <a:fillRect/>
          </a:stretch>
        </p:blipFill>
        <p:spPr>
          <a:xfrm>
            <a:off x="558800" y="495300"/>
            <a:ext cx="2437541" cy="2552700"/>
          </a:xfrm>
          <a:prstGeom prst="rect">
            <a:avLst/>
          </a:prstGeom>
          <a:ln w="12700">
            <a:miter lim="400000"/>
          </a:ln>
        </p:spPr>
      </p:pic>
      <p:pic>
        <p:nvPicPr>
          <p:cNvPr id="492" name="droppedImage.tiff" descr="droppedImage.tiff"/>
          <p:cNvPicPr>
            <a:picLocks noChangeAspect="1"/>
          </p:cNvPicPr>
          <p:nvPr/>
        </p:nvPicPr>
        <p:blipFill>
          <a:blip r:embed="rId4">
            <a:extLst/>
          </a:blip>
          <a:stretch>
            <a:fillRect/>
          </a:stretch>
        </p:blipFill>
        <p:spPr>
          <a:xfrm>
            <a:off x="14236700" y="101600"/>
            <a:ext cx="1714500" cy="1714500"/>
          </a:xfrm>
          <a:prstGeom prst="rect">
            <a:avLst/>
          </a:prstGeom>
          <a:ln w="12700">
            <a:miter lim="400000"/>
          </a:ln>
        </p:spPr>
      </p:pic>
      <p:pic>
        <p:nvPicPr>
          <p:cNvPr id="493" name="droppedImage.tiff" descr="droppedImage.tiff"/>
          <p:cNvPicPr>
            <a:picLocks noChangeAspect="1"/>
          </p:cNvPicPr>
          <p:nvPr/>
        </p:nvPicPr>
        <p:blipFill>
          <a:blip r:embed="rId5">
            <a:extLst/>
          </a:blip>
          <a:stretch>
            <a:fillRect/>
          </a:stretch>
        </p:blipFill>
        <p:spPr>
          <a:xfrm>
            <a:off x="12887796" y="567389"/>
            <a:ext cx="1145704" cy="1638301"/>
          </a:xfrm>
          <a:prstGeom prst="rect">
            <a:avLst/>
          </a:prstGeom>
          <a:ln w="12700">
            <a:miter lim="400000"/>
          </a:ln>
        </p:spPr>
      </p:pic>
      <p:pic>
        <p:nvPicPr>
          <p:cNvPr id="494" name="droppedImage.tiff" descr="droppedImage.tiff"/>
          <p:cNvPicPr>
            <a:picLocks noChangeAspect="1"/>
          </p:cNvPicPr>
          <p:nvPr/>
        </p:nvPicPr>
        <p:blipFill>
          <a:blip r:embed="rId6">
            <a:extLst/>
          </a:blip>
          <a:stretch>
            <a:fillRect/>
          </a:stretch>
        </p:blipFill>
        <p:spPr>
          <a:xfrm>
            <a:off x="14566900" y="2146300"/>
            <a:ext cx="1482204" cy="1485900"/>
          </a:xfrm>
          <a:prstGeom prst="rect">
            <a:avLst/>
          </a:prstGeom>
          <a:ln w="12700">
            <a:miter lim="400000"/>
          </a:ln>
        </p:spPr>
      </p:pic>
      <p:sp>
        <p:nvSpPr>
          <p:cNvPr id="495" name="Line"/>
          <p:cNvSpPr/>
          <p:nvPr/>
        </p:nvSpPr>
        <p:spPr>
          <a:xfrm flipV="1">
            <a:off x="10881497" y="3782364"/>
            <a:ext cx="4054391" cy="3568554"/>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96" name="Gifts…"/>
          <p:cNvSpPr/>
          <p:nvPr/>
        </p:nvSpPr>
        <p:spPr>
          <a:xfrm>
            <a:off x="11604662" y="5638800"/>
            <a:ext cx="2250952"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Gifts</a:t>
            </a:r>
          </a:p>
          <a:p>
            <a:pPr/>
            <a:r>
              <a:t>Basic Funds</a:t>
            </a:r>
          </a:p>
        </p:txBody>
      </p:sp>
      <p:sp>
        <p:nvSpPr>
          <p:cNvPr id="497" name="Line"/>
          <p:cNvSpPr/>
          <p:nvPr/>
        </p:nvSpPr>
        <p:spPr>
          <a:xfrm flipH="1">
            <a:off x="10270331" y="3067300"/>
            <a:ext cx="3572439" cy="3163993"/>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98" name="Graduates"/>
          <p:cNvSpPr/>
          <p:nvPr/>
        </p:nvSpPr>
        <p:spPr>
          <a:xfrm>
            <a:off x="10922000" y="4038600"/>
            <a:ext cx="2032844"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Graduates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0" name="354_0080-Graveyard-Scrooge.tiff" descr="354_0080-Graveyard-Scrooge.tiff"/>
          <p:cNvPicPr>
            <a:picLocks noChangeAspect="1"/>
          </p:cNvPicPr>
          <p:nvPr/>
        </p:nvPicPr>
        <p:blipFill>
          <a:blip r:embed="rId2">
            <a:extLst/>
          </a:blip>
          <a:stretch>
            <a:fillRect/>
          </a:stretch>
        </p:blipFill>
        <p:spPr>
          <a:xfrm>
            <a:off x="101600" y="1460500"/>
            <a:ext cx="16046824" cy="68199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04" name="The Future is not pre-determined!"/>
          <p:cNvGrpSpPr/>
          <p:nvPr/>
        </p:nvGrpSpPr>
        <p:grpSpPr>
          <a:xfrm>
            <a:off x="977900" y="635000"/>
            <a:ext cx="7861300" cy="4508500"/>
            <a:chOff x="0" y="0"/>
            <a:chExt cx="7861300" cy="4508500"/>
          </a:xfrm>
        </p:grpSpPr>
        <p:sp>
          <p:nvSpPr>
            <p:cNvPr id="503" name="The Future is not pre-determined!"/>
            <p:cNvSpPr/>
            <p:nvPr/>
          </p:nvSpPr>
          <p:spPr>
            <a:xfrm>
              <a:off x="165100" y="165100"/>
              <a:ext cx="7531100" cy="4178300"/>
            </a:xfrm>
            <a:prstGeom prst="rect">
              <a:avLst/>
            </a:prstGeom>
            <a:blipFill rotWithShape="1">
              <a:blip r:embed="rId2"/>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6500">
                  <a:effectLst>
                    <a:outerShdw sx="100000" sy="100000" kx="0" ky="0" algn="b" rotWithShape="0" blurRad="38100" dist="12700" dir="5400000">
                      <a:srgbClr val="000000">
                        <a:alpha val="50000"/>
                      </a:srgbClr>
                    </a:outerShdw>
                  </a:effectLst>
                </a:defRPr>
              </a:lvl1pPr>
            </a:lstStyle>
            <a:p>
              <a:pPr/>
              <a:r>
                <a:t>The Future is not pre-determined!</a:t>
              </a:r>
            </a:p>
          </p:txBody>
        </p:sp>
        <p:pic>
          <p:nvPicPr>
            <p:cNvPr id="502" name="The Future is not pre-determined! The Future is not pre-determined!" descr="The Future is not pre-determined! The Future is not pre-determined!"/>
            <p:cNvPicPr>
              <a:picLocks noChangeAspect="0"/>
            </p:cNvPicPr>
            <p:nvPr/>
          </p:nvPicPr>
          <p:blipFill>
            <a:blip r:embed="rId3">
              <a:extLst/>
            </a:blip>
            <a:stretch>
              <a:fillRect/>
            </a:stretch>
          </p:blipFill>
          <p:spPr>
            <a:xfrm>
              <a:off x="0" y="0"/>
              <a:ext cx="7861300" cy="4508500"/>
            </a:xfrm>
            <a:prstGeom prst="rect">
              <a:avLst/>
            </a:prstGeom>
            <a:effectLst/>
          </p:spPr>
        </p:pic>
      </p:grpSp>
      <p:pic>
        <p:nvPicPr>
          <p:cNvPr id="505" name="droppedImage.tiff" descr="droppedImage.tiff"/>
          <p:cNvPicPr>
            <a:picLocks noChangeAspect="1"/>
          </p:cNvPicPr>
          <p:nvPr/>
        </p:nvPicPr>
        <p:blipFill>
          <a:blip r:embed="rId4">
            <a:extLst/>
          </a:blip>
          <a:stretch>
            <a:fillRect/>
          </a:stretch>
        </p:blipFill>
        <p:spPr>
          <a:xfrm>
            <a:off x="9690100" y="3581400"/>
            <a:ext cx="6070600" cy="454709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Line"/>
          <p:cNvSpPr/>
          <p:nvPr/>
        </p:nvSpPr>
        <p:spPr>
          <a:xfrm flipH="1">
            <a:off x="11638358" y="3294438"/>
            <a:ext cx="1714063" cy="2574947"/>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8" name="Line"/>
          <p:cNvSpPr/>
          <p:nvPr/>
        </p:nvSpPr>
        <p:spPr>
          <a:xfrm flipH="1" flipV="1">
            <a:off x="2152483" y="2442118"/>
            <a:ext cx="3640597" cy="4276579"/>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9" name="Research…"/>
          <p:cNvSpPr/>
          <p:nvPr/>
        </p:nvSpPr>
        <p:spPr>
          <a:xfrm>
            <a:off x="2949525" y="3841750"/>
            <a:ext cx="1797993"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Research</a:t>
            </a:r>
          </a:p>
          <a:p>
            <a:pPr/>
            <a:r>
              <a:t>Money</a:t>
            </a:r>
          </a:p>
        </p:txBody>
      </p:sp>
      <p:sp>
        <p:nvSpPr>
          <p:cNvPr id="510" name="Line"/>
          <p:cNvSpPr/>
          <p:nvPr/>
        </p:nvSpPr>
        <p:spPr>
          <a:xfrm flipH="1">
            <a:off x="7764274" y="963361"/>
            <a:ext cx="3312194" cy="23881"/>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1" name="Ideas"/>
          <p:cNvSpPr/>
          <p:nvPr/>
        </p:nvSpPr>
        <p:spPr>
          <a:xfrm>
            <a:off x="8572500" y="66675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512" name="Line"/>
          <p:cNvSpPr/>
          <p:nvPr/>
        </p:nvSpPr>
        <p:spPr>
          <a:xfrm flipH="1">
            <a:off x="9472110" y="2032000"/>
            <a:ext cx="2363769" cy="1909199"/>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3" name="Ideas"/>
          <p:cNvSpPr/>
          <p:nvPr/>
        </p:nvSpPr>
        <p:spPr>
          <a:xfrm>
            <a:off x="10007600" y="2451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514" name="Ideas"/>
          <p:cNvSpPr/>
          <p:nvPr/>
        </p:nvSpPr>
        <p:spPr>
          <a:xfrm>
            <a:off x="11747500" y="4102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515" name="Government"/>
          <p:cNvSpPr/>
          <p:nvPr/>
        </p:nvSpPr>
        <p:spPr>
          <a:xfrm>
            <a:off x="292100" y="723900"/>
            <a:ext cx="6007100" cy="1143000"/>
          </a:xfrm>
          <a:prstGeom prst="roundRect">
            <a:avLst>
              <a:gd name="adj" fmla="val 16667"/>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300">
                <a:effectLst>
                  <a:outerShdw sx="100000" sy="100000" kx="0" ky="0" algn="b" rotWithShape="0" blurRad="38100" dist="12700" dir="5400000">
                    <a:srgbClr val="000000">
                      <a:alpha val="50000"/>
                    </a:srgbClr>
                  </a:outerShdw>
                </a:effectLst>
              </a:defRPr>
            </a:lvl1pPr>
          </a:lstStyle>
          <a:p>
            <a:pPr/>
            <a:r>
              <a:t>Government</a:t>
            </a:r>
          </a:p>
        </p:txBody>
      </p:sp>
      <p:sp>
        <p:nvSpPr>
          <p:cNvPr id="516" name="Line"/>
          <p:cNvSpPr/>
          <p:nvPr/>
        </p:nvSpPr>
        <p:spPr>
          <a:xfrm>
            <a:off x="15226861" y="3975100"/>
            <a:ext cx="6225" cy="2658122"/>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7" name="Ideas"/>
          <p:cNvSpPr/>
          <p:nvPr/>
        </p:nvSpPr>
        <p:spPr>
          <a:xfrm>
            <a:off x="14478000" y="47625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pic>
        <p:nvPicPr>
          <p:cNvPr id="518" name="droppedImage.tiff" descr="droppedImage.tiff"/>
          <p:cNvPicPr>
            <a:picLocks noChangeAspect="1"/>
          </p:cNvPicPr>
          <p:nvPr/>
        </p:nvPicPr>
        <p:blipFill>
          <a:blip r:embed="rId2">
            <a:extLst/>
          </a:blip>
          <a:stretch>
            <a:fillRect/>
          </a:stretch>
        </p:blipFill>
        <p:spPr>
          <a:xfrm>
            <a:off x="11722100" y="288773"/>
            <a:ext cx="927100" cy="1120928"/>
          </a:xfrm>
          <a:prstGeom prst="rect">
            <a:avLst/>
          </a:prstGeom>
          <a:ln w="12700">
            <a:miter lim="400000"/>
          </a:ln>
        </p:spPr>
      </p:pic>
      <p:pic>
        <p:nvPicPr>
          <p:cNvPr id="519" name="droppedImage.tiff" descr="droppedImage.tiff"/>
          <p:cNvPicPr>
            <a:picLocks noChangeAspect="1"/>
          </p:cNvPicPr>
          <p:nvPr/>
        </p:nvPicPr>
        <p:blipFill>
          <a:blip r:embed="rId3">
            <a:extLst/>
          </a:blip>
          <a:stretch>
            <a:fillRect/>
          </a:stretch>
        </p:blipFill>
        <p:spPr>
          <a:xfrm>
            <a:off x="15024100" y="1244600"/>
            <a:ext cx="1028700" cy="1028700"/>
          </a:xfrm>
          <a:prstGeom prst="rect">
            <a:avLst/>
          </a:prstGeom>
          <a:ln w="12700">
            <a:miter lim="400000"/>
          </a:ln>
        </p:spPr>
      </p:pic>
      <p:pic>
        <p:nvPicPr>
          <p:cNvPr id="520" name="Untitled.png" descr="Untitled.png"/>
          <p:cNvPicPr>
            <a:picLocks noChangeAspect="1"/>
          </p:cNvPicPr>
          <p:nvPr/>
        </p:nvPicPr>
        <p:blipFill>
          <a:blip r:embed="rId4">
            <a:extLst/>
          </a:blip>
          <a:stretch>
            <a:fillRect/>
          </a:stretch>
        </p:blipFill>
        <p:spPr>
          <a:xfrm>
            <a:off x="12382500" y="1712643"/>
            <a:ext cx="2120900" cy="725757"/>
          </a:xfrm>
          <a:prstGeom prst="rect">
            <a:avLst/>
          </a:prstGeom>
          <a:ln w="12700">
            <a:miter lim="400000"/>
          </a:ln>
        </p:spPr>
      </p:pic>
      <p:pic>
        <p:nvPicPr>
          <p:cNvPr id="521" name="Untitled.png" descr="Untitled.png"/>
          <p:cNvPicPr>
            <a:picLocks noChangeAspect="1"/>
          </p:cNvPicPr>
          <p:nvPr/>
        </p:nvPicPr>
        <p:blipFill>
          <a:blip r:embed="rId5">
            <a:extLst/>
          </a:blip>
          <a:stretch>
            <a:fillRect/>
          </a:stretch>
        </p:blipFill>
        <p:spPr>
          <a:xfrm>
            <a:off x="13296900" y="330200"/>
            <a:ext cx="1236965" cy="1028700"/>
          </a:xfrm>
          <a:prstGeom prst="rect">
            <a:avLst/>
          </a:prstGeom>
          <a:ln w="12700">
            <a:miter lim="400000"/>
          </a:ln>
        </p:spPr>
      </p:pic>
      <p:pic>
        <p:nvPicPr>
          <p:cNvPr id="522" name="droppedImage.tiff" descr="droppedImage.tiff"/>
          <p:cNvPicPr>
            <a:picLocks noChangeAspect="1"/>
          </p:cNvPicPr>
          <p:nvPr/>
        </p:nvPicPr>
        <p:blipFill>
          <a:blip r:embed="rId6">
            <a:extLst/>
          </a:blip>
          <a:stretch>
            <a:fillRect/>
          </a:stretch>
        </p:blipFill>
        <p:spPr>
          <a:xfrm>
            <a:off x="15024100" y="-63500"/>
            <a:ext cx="1041400" cy="1041400"/>
          </a:xfrm>
          <a:prstGeom prst="rect">
            <a:avLst/>
          </a:prstGeom>
          <a:ln w="12700">
            <a:miter lim="400000"/>
          </a:ln>
        </p:spPr>
      </p:pic>
      <p:pic>
        <p:nvPicPr>
          <p:cNvPr id="523" name="Untitled.png" descr="Untitled.png"/>
          <p:cNvPicPr>
            <a:picLocks noChangeAspect="1"/>
          </p:cNvPicPr>
          <p:nvPr/>
        </p:nvPicPr>
        <p:blipFill>
          <a:blip r:embed="rId7">
            <a:extLst/>
          </a:blip>
          <a:stretch>
            <a:fillRect/>
          </a:stretch>
        </p:blipFill>
        <p:spPr>
          <a:xfrm>
            <a:off x="14363700" y="2641600"/>
            <a:ext cx="1740068" cy="1130301"/>
          </a:xfrm>
          <a:prstGeom prst="rect">
            <a:avLst/>
          </a:prstGeom>
          <a:ln w="12700">
            <a:miter lim="400000"/>
          </a:ln>
        </p:spPr>
      </p:pic>
      <p:sp>
        <p:nvSpPr>
          <p:cNvPr id="524" name="Line"/>
          <p:cNvSpPr/>
          <p:nvPr/>
        </p:nvSpPr>
        <p:spPr>
          <a:xfrm>
            <a:off x="4833310" y="2096126"/>
            <a:ext cx="2902745" cy="3766449"/>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25" name="????"/>
          <p:cNvSpPr/>
          <p:nvPr/>
        </p:nvSpPr>
        <p:spPr>
          <a:xfrm>
            <a:off x="5947543" y="3676650"/>
            <a:ext cx="723306"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pic>
        <p:nvPicPr>
          <p:cNvPr id="526" name="Untitled.png" descr="Untitled.png"/>
          <p:cNvPicPr>
            <a:picLocks noChangeAspect="1"/>
          </p:cNvPicPr>
          <p:nvPr/>
        </p:nvPicPr>
        <p:blipFill>
          <a:blip r:embed="rId8">
            <a:extLst/>
          </a:blip>
          <a:stretch>
            <a:fillRect/>
          </a:stretch>
        </p:blipFill>
        <p:spPr>
          <a:xfrm>
            <a:off x="5994400" y="6438900"/>
            <a:ext cx="4254500" cy="27178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Line"/>
          <p:cNvSpPr/>
          <p:nvPr/>
        </p:nvSpPr>
        <p:spPr>
          <a:xfrm flipH="1">
            <a:off x="11638358" y="3294438"/>
            <a:ext cx="1714063" cy="2574947"/>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29" name="Line"/>
          <p:cNvSpPr/>
          <p:nvPr/>
        </p:nvSpPr>
        <p:spPr>
          <a:xfrm flipH="1">
            <a:off x="7764274" y="963361"/>
            <a:ext cx="3312194" cy="23881"/>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30" name="Ideas"/>
          <p:cNvSpPr/>
          <p:nvPr/>
        </p:nvSpPr>
        <p:spPr>
          <a:xfrm>
            <a:off x="8572500" y="66675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531" name="Line"/>
          <p:cNvSpPr/>
          <p:nvPr/>
        </p:nvSpPr>
        <p:spPr>
          <a:xfrm flipH="1">
            <a:off x="9472110" y="2032000"/>
            <a:ext cx="2363769" cy="1909199"/>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32" name="Ideas"/>
          <p:cNvSpPr/>
          <p:nvPr/>
        </p:nvSpPr>
        <p:spPr>
          <a:xfrm>
            <a:off x="10007600" y="2451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533" name="Ideas"/>
          <p:cNvSpPr/>
          <p:nvPr/>
        </p:nvSpPr>
        <p:spPr>
          <a:xfrm>
            <a:off x="11747500" y="4102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534" name="Line"/>
          <p:cNvSpPr/>
          <p:nvPr/>
        </p:nvSpPr>
        <p:spPr>
          <a:xfrm>
            <a:off x="15226861" y="3975100"/>
            <a:ext cx="6225" cy="2658122"/>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35" name="Ideas"/>
          <p:cNvSpPr/>
          <p:nvPr/>
        </p:nvSpPr>
        <p:spPr>
          <a:xfrm>
            <a:off x="14478000" y="47625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pic>
        <p:nvPicPr>
          <p:cNvPr id="536" name="droppedImage.tiff" descr="droppedImage.tiff"/>
          <p:cNvPicPr>
            <a:picLocks noChangeAspect="1"/>
          </p:cNvPicPr>
          <p:nvPr/>
        </p:nvPicPr>
        <p:blipFill>
          <a:blip r:embed="rId2">
            <a:extLst/>
          </a:blip>
          <a:stretch>
            <a:fillRect/>
          </a:stretch>
        </p:blipFill>
        <p:spPr>
          <a:xfrm>
            <a:off x="11722100" y="288773"/>
            <a:ext cx="927100" cy="1120928"/>
          </a:xfrm>
          <a:prstGeom prst="rect">
            <a:avLst/>
          </a:prstGeom>
          <a:ln w="12700">
            <a:miter lim="400000"/>
          </a:ln>
        </p:spPr>
      </p:pic>
      <p:pic>
        <p:nvPicPr>
          <p:cNvPr id="537" name="droppedImage.tiff" descr="droppedImage.tiff"/>
          <p:cNvPicPr>
            <a:picLocks noChangeAspect="1"/>
          </p:cNvPicPr>
          <p:nvPr/>
        </p:nvPicPr>
        <p:blipFill>
          <a:blip r:embed="rId3">
            <a:extLst/>
          </a:blip>
          <a:stretch>
            <a:fillRect/>
          </a:stretch>
        </p:blipFill>
        <p:spPr>
          <a:xfrm>
            <a:off x="15024100" y="1244600"/>
            <a:ext cx="1028700" cy="1028700"/>
          </a:xfrm>
          <a:prstGeom prst="rect">
            <a:avLst/>
          </a:prstGeom>
          <a:ln w="12700">
            <a:miter lim="400000"/>
          </a:ln>
        </p:spPr>
      </p:pic>
      <p:pic>
        <p:nvPicPr>
          <p:cNvPr id="538" name="Untitled.png" descr="Untitled.png"/>
          <p:cNvPicPr>
            <a:picLocks noChangeAspect="1"/>
          </p:cNvPicPr>
          <p:nvPr/>
        </p:nvPicPr>
        <p:blipFill>
          <a:blip r:embed="rId4">
            <a:extLst/>
          </a:blip>
          <a:stretch>
            <a:fillRect/>
          </a:stretch>
        </p:blipFill>
        <p:spPr>
          <a:xfrm>
            <a:off x="12382500" y="1712643"/>
            <a:ext cx="2120900" cy="725757"/>
          </a:xfrm>
          <a:prstGeom prst="rect">
            <a:avLst/>
          </a:prstGeom>
          <a:ln w="12700">
            <a:miter lim="400000"/>
          </a:ln>
        </p:spPr>
      </p:pic>
      <p:pic>
        <p:nvPicPr>
          <p:cNvPr id="539" name="Untitled.png" descr="Untitled.png"/>
          <p:cNvPicPr>
            <a:picLocks noChangeAspect="1"/>
          </p:cNvPicPr>
          <p:nvPr/>
        </p:nvPicPr>
        <p:blipFill>
          <a:blip r:embed="rId5">
            <a:extLst/>
          </a:blip>
          <a:stretch>
            <a:fillRect/>
          </a:stretch>
        </p:blipFill>
        <p:spPr>
          <a:xfrm>
            <a:off x="13296900" y="330200"/>
            <a:ext cx="1236965" cy="1028700"/>
          </a:xfrm>
          <a:prstGeom prst="rect">
            <a:avLst/>
          </a:prstGeom>
          <a:ln w="12700">
            <a:miter lim="400000"/>
          </a:ln>
        </p:spPr>
      </p:pic>
      <p:pic>
        <p:nvPicPr>
          <p:cNvPr id="540" name="droppedImage.tiff" descr="droppedImage.tiff"/>
          <p:cNvPicPr>
            <a:picLocks noChangeAspect="1"/>
          </p:cNvPicPr>
          <p:nvPr/>
        </p:nvPicPr>
        <p:blipFill>
          <a:blip r:embed="rId6">
            <a:extLst/>
          </a:blip>
          <a:stretch>
            <a:fillRect/>
          </a:stretch>
        </p:blipFill>
        <p:spPr>
          <a:xfrm>
            <a:off x="15024100" y="-63500"/>
            <a:ext cx="1041400" cy="1041400"/>
          </a:xfrm>
          <a:prstGeom prst="rect">
            <a:avLst/>
          </a:prstGeom>
          <a:ln w="12700">
            <a:miter lim="400000"/>
          </a:ln>
        </p:spPr>
      </p:pic>
      <p:pic>
        <p:nvPicPr>
          <p:cNvPr id="541" name="Untitled.png" descr="Untitled.png"/>
          <p:cNvPicPr>
            <a:picLocks noChangeAspect="1"/>
          </p:cNvPicPr>
          <p:nvPr/>
        </p:nvPicPr>
        <p:blipFill>
          <a:blip r:embed="rId7">
            <a:extLst/>
          </a:blip>
          <a:stretch>
            <a:fillRect/>
          </a:stretch>
        </p:blipFill>
        <p:spPr>
          <a:xfrm>
            <a:off x="14363700" y="2641600"/>
            <a:ext cx="1740068" cy="1130301"/>
          </a:xfrm>
          <a:prstGeom prst="rect">
            <a:avLst/>
          </a:prstGeom>
          <a:ln w="12700">
            <a:miter lim="400000"/>
          </a:ln>
        </p:spPr>
      </p:pic>
      <p:pic>
        <p:nvPicPr>
          <p:cNvPr id="542" name="droppedImage.tiff" descr="droppedImage.tiff"/>
          <p:cNvPicPr>
            <a:picLocks noChangeAspect="1"/>
          </p:cNvPicPr>
          <p:nvPr/>
        </p:nvPicPr>
        <p:blipFill>
          <a:blip r:embed="rId8">
            <a:extLst/>
          </a:blip>
          <a:stretch>
            <a:fillRect/>
          </a:stretch>
        </p:blipFill>
        <p:spPr>
          <a:xfrm>
            <a:off x="38100" y="6524625"/>
            <a:ext cx="4229101" cy="2466976"/>
          </a:xfrm>
          <a:prstGeom prst="rect">
            <a:avLst/>
          </a:prstGeom>
          <a:ln w="12700">
            <a:miter lim="400000"/>
          </a:ln>
        </p:spPr>
      </p:pic>
      <p:sp>
        <p:nvSpPr>
          <p:cNvPr id="543" name="Government"/>
          <p:cNvSpPr/>
          <p:nvPr/>
        </p:nvSpPr>
        <p:spPr>
          <a:xfrm>
            <a:off x="317500" y="355600"/>
            <a:ext cx="2730500" cy="622300"/>
          </a:xfrm>
          <a:prstGeom prst="roundRect">
            <a:avLst>
              <a:gd name="adj" fmla="val 30612"/>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effectLst>
                  <a:outerShdw sx="100000" sy="100000" kx="0" ky="0" algn="b" rotWithShape="0" blurRad="38100" dist="12700" dir="5400000">
                    <a:srgbClr val="000000">
                      <a:alpha val="50000"/>
                    </a:srgbClr>
                  </a:outerShdw>
                </a:effectLst>
              </a:defRPr>
            </a:lvl1pPr>
          </a:lstStyle>
          <a:p>
            <a:pPr/>
            <a:r>
              <a:t>Government</a:t>
            </a:r>
          </a:p>
        </p:txBody>
      </p:sp>
      <p:sp>
        <p:nvSpPr>
          <p:cNvPr id="544" name="Journals?"/>
          <p:cNvSpPr/>
          <p:nvPr/>
        </p:nvSpPr>
        <p:spPr>
          <a:xfrm>
            <a:off x="134751" y="5016500"/>
            <a:ext cx="173347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Journals?</a:t>
            </a:r>
          </a:p>
        </p:txBody>
      </p:sp>
      <p:sp>
        <p:nvSpPr>
          <p:cNvPr id="545" name="Line"/>
          <p:cNvSpPr/>
          <p:nvPr/>
        </p:nvSpPr>
        <p:spPr>
          <a:xfrm flipH="1">
            <a:off x="992458" y="5603185"/>
            <a:ext cx="12220" cy="701112"/>
          </a:xfrm>
          <a:prstGeom prst="line">
            <a:avLst/>
          </a:prstGeom>
          <a:ln w="88900">
            <a:solidFill>
              <a:srgbClr val="FFFFFF"/>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5" name="Messages in…"/>
          <p:cNvGrpSpPr/>
          <p:nvPr/>
        </p:nvGrpSpPr>
        <p:grpSpPr>
          <a:xfrm>
            <a:off x="4038600" y="2311400"/>
            <a:ext cx="7861300" cy="4508500"/>
            <a:chOff x="0" y="0"/>
            <a:chExt cx="7861300" cy="4508500"/>
          </a:xfrm>
        </p:grpSpPr>
        <p:sp>
          <p:nvSpPr>
            <p:cNvPr id="194" name="Messages in…"/>
            <p:cNvSpPr/>
            <p:nvPr/>
          </p:nvSpPr>
          <p:spPr>
            <a:xfrm>
              <a:off x="165100" y="165100"/>
              <a:ext cx="7531100" cy="4178300"/>
            </a:xfrm>
            <a:prstGeom prst="rect">
              <a:avLst/>
            </a:prstGeom>
            <a:blipFill rotWithShape="1">
              <a:blip r:embed="rId2"/>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6500">
                  <a:effectLst>
                    <a:outerShdw sx="100000" sy="100000" kx="0" ky="0" algn="b" rotWithShape="0" blurRad="38100" dist="12700" dir="5400000">
                      <a:srgbClr val="000000">
                        <a:alpha val="50000"/>
                      </a:srgbClr>
                    </a:outerShdw>
                  </a:effectLst>
                </a:defRPr>
              </a:pPr>
              <a:r>
                <a:t>Messages in</a:t>
              </a:r>
            </a:p>
            <a:p>
              <a:pPr>
                <a:defRPr sz="6500">
                  <a:effectLst>
                    <a:outerShdw sx="100000" sy="100000" kx="0" ky="0" algn="b" rotWithShape="0" blurRad="38100" dist="12700" dir="5400000">
                      <a:srgbClr val="000000">
                        <a:alpha val="50000"/>
                      </a:srgbClr>
                    </a:outerShdw>
                  </a:effectLst>
                </a:defRPr>
              </a:pPr>
              <a:r>
                <a:t>Architecture</a:t>
              </a:r>
            </a:p>
          </p:txBody>
        </p:sp>
        <p:pic>
          <p:nvPicPr>
            <p:cNvPr id="193" name="Messages in… Messages inArchitecture" descr="Messages in… Messages inArchitecture"/>
            <p:cNvPicPr>
              <a:picLocks noChangeAspect="0"/>
            </p:cNvPicPr>
            <p:nvPr/>
          </p:nvPicPr>
          <p:blipFill>
            <a:blip r:embed="rId3">
              <a:extLst/>
            </a:blip>
            <a:stretch>
              <a:fillRect/>
            </a:stretch>
          </p:blipFill>
          <p:spPr>
            <a:xfrm>
              <a:off x="0" y="0"/>
              <a:ext cx="7861300" cy="4508500"/>
            </a:xfrm>
            <a:prstGeom prst="rect">
              <a:avLst/>
            </a:prstGeom>
            <a:effectLst/>
          </p:spPr>
        </p:pic>
      </p:gr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Line"/>
          <p:cNvSpPr/>
          <p:nvPr/>
        </p:nvSpPr>
        <p:spPr>
          <a:xfrm flipH="1">
            <a:off x="11638358" y="3294438"/>
            <a:ext cx="1714063" cy="2574947"/>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48" name="Line"/>
          <p:cNvSpPr/>
          <p:nvPr/>
        </p:nvSpPr>
        <p:spPr>
          <a:xfrm flipH="1">
            <a:off x="7764274" y="963361"/>
            <a:ext cx="3312194" cy="23881"/>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49" name="Ideas"/>
          <p:cNvSpPr/>
          <p:nvPr/>
        </p:nvSpPr>
        <p:spPr>
          <a:xfrm>
            <a:off x="8572500" y="66675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550" name="Line"/>
          <p:cNvSpPr/>
          <p:nvPr/>
        </p:nvSpPr>
        <p:spPr>
          <a:xfrm flipH="1">
            <a:off x="9472110" y="2032000"/>
            <a:ext cx="2363769" cy="1909199"/>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51" name="Ideas"/>
          <p:cNvSpPr/>
          <p:nvPr/>
        </p:nvSpPr>
        <p:spPr>
          <a:xfrm>
            <a:off x="10007600" y="2451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552" name="Ideas"/>
          <p:cNvSpPr/>
          <p:nvPr/>
        </p:nvSpPr>
        <p:spPr>
          <a:xfrm>
            <a:off x="11747500" y="4102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553" name="Line"/>
          <p:cNvSpPr/>
          <p:nvPr/>
        </p:nvSpPr>
        <p:spPr>
          <a:xfrm>
            <a:off x="15226861" y="3975100"/>
            <a:ext cx="6225" cy="2658122"/>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54" name="Ideas"/>
          <p:cNvSpPr/>
          <p:nvPr/>
        </p:nvSpPr>
        <p:spPr>
          <a:xfrm>
            <a:off x="14478000" y="47625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pic>
        <p:nvPicPr>
          <p:cNvPr id="555" name="droppedImage.tiff" descr="droppedImage.tiff"/>
          <p:cNvPicPr>
            <a:picLocks noChangeAspect="1"/>
          </p:cNvPicPr>
          <p:nvPr/>
        </p:nvPicPr>
        <p:blipFill>
          <a:blip r:embed="rId2">
            <a:extLst/>
          </a:blip>
          <a:stretch>
            <a:fillRect/>
          </a:stretch>
        </p:blipFill>
        <p:spPr>
          <a:xfrm>
            <a:off x="11722100" y="288773"/>
            <a:ext cx="927100" cy="1120928"/>
          </a:xfrm>
          <a:prstGeom prst="rect">
            <a:avLst/>
          </a:prstGeom>
          <a:ln w="12700">
            <a:miter lim="400000"/>
          </a:ln>
        </p:spPr>
      </p:pic>
      <p:pic>
        <p:nvPicPr>
          <p:cNvPr id="556" name="droppedImage.tiff" descr="droppedImage.tiff"/>
          <p:cNvPicPr>
            <a:picLocks noChangeAspect="1"/>
          </p:cNvPicPr>
          <p:nvPr/>
        </p:nvPicPr>
        <p:blipFill>
          <a:blip r:embed="rId3">
            <a:extLst/>
          </a:blip>
          <a:stretch>
            <a:fillRect/>
          </a:stretch>
        </p:blipFill>
        <p:spPr>
          <a:xfrm>
            <a:off x="15024100" y="1244600"/>
            <a:ext cx="1028700" cy="1028700"/>
          </a:xfrm>
          <a:prstGeom prst="rect">
            <a:avLst/>
          </a:prstGeom>
          <a:ln w="12700">
            <a:miter lim="400000"/>
          </a:ln>
        </p:spPr>
      </p:pic>
      <p:pic>
        <p:nvPicPr>
          <p:cNvPr id="557" name="Untitled.png" descr="Untitled.png"/>
          <p:cNvPicPr>
            <a:picLocks noChangeAspect="1"/>
          </p:cNvPicPr>
          <p:nvPr/>
        </p:nvPicPr>
        <p:blipFill>
          <a:blip r:embed="rId4">
            <a:extLst/>
          </a:blip>
          <a:stretch>
            <a:fillRect/>
          </a:stretch>
        </p:blipFill>
        <p:spPr>
          <a:xfrm>
            <a:off x="12382500" y="1712643"/>
            <a:ext cx="2120900" cy="725757"/>
          </a:xfrm>
          <a:prstGeom prst="rect">
            <a:avLst/>
          </a:prstGeom>
          <a:ln w="12700">
            <a:miter lim="400000"/>
          </a:ln>
        </p:spPr>
      </p:pic>
      <p:pic>
        <p:nvPicPr>
          <p:cNvPr id="558" name="Untitled.png" descr="Untitled.png"/>
          <p:cNvPicPr>
            <a:picLocks noChangeAspect="1"/>
          </p:cNvPicPr>
          <p:nvPr/>
        </p:nvPicPr>
        <p:blipFill>
          <a:blip r:embed="rId5">
            <a:extLst/>
          </a:blip>
          <a:stretch>
            <a:fillRect/>
          </a:stretch>
        </p:blipFill>
        <p:spPr>
          <a:xfrm>
            <a:off x="13296900" y="330200"/>
            <a:ext cx="1236965" cy="1028700"/>
          </a:xfrm>
          <a:prstGeom prst="rect">
            <a:avLst/>
          </a:prstGeom>
          <a:ln w="12700">
            <a:miter lim="400000"/>
          </a:ln>
        </p:spPr>
      </p:pic>
      <p:pic>
        <p:nvPicPr>
          <p:cNvPr id="559" name="droppedImage.tiff" descr="droppedImage.tiff"/>
          <p:cNvPicPr>
            <a:picLocks noChangeAspect="1"/>
          </p:cNvPicPr>
          <p:nvPr/>
        </p:nvPicPr>
        <p:blipFill>
          <a:blip r:embed="rId6">
            <a:extLst/>
          </a:blip>
          <a:stretch>
            <a:fillRect/>
          </a:stretch>
        </p:blipFill>
        <p:spPr>
          <a:xfrm>
            <a:off x="15024100" y="-63500"/>
            <a:ext cx="1041400" cy="1041400"/>
          </a:xfrm>
          <a:prstGeom prst="rect">
            <a:avLst/>
          </a:prstGeom>
          <a:ln w="12700">
            <a:miter lim="400000"/>
          </a:ln>
        </p:spPr>
      </p:pic>
      <p:pic>
        <p:nvPicPr>
          <p:cNvPr id="560" name="Untitled.png" descr="Untitled.png"/>
          <p:cNvPicPr>
            <a:picLocks noChangeAspect="1"/>
          </p:cNvPicPr>
          <p:nvPr/>
        </p:nvPicPr>
        <p:blipFill>
          <a:blip r:embed="rId7">
            <a:extLst/>
          </a:blip>
          <a:stretch>
            <a:fillRect/>
          </a:stretch>
        </p:blipFill>
        <p:spPr>
          <a:xfrm>
            <a:off x="14363700" y="2641600"/>
            <a:ext cx="1740068" cy="1130301"/>
          </a:xfrm>
          <a:prstGeom prst="rect">
            <a:avLst/>
          </a:prstGeom>
          <a:ln w="12700">
            <a:miter lim="400000"/>
          </a:ln>
        </p:spPr>
      </p:pic>
      <p:pic>
        <p:nvPicPr>
          <p:cNvPr id="561" name="droppedImage.tiff" descr="droppedImage.tiff"/>
          <p:cNvPicPr>
            <a:picLocks noChangeAspect="1"/>
          </p:cNvPicPr>
          <p:nvPr/>
        </p:nvPicPr>
        <p:blipFill>
          <a:blip r:embed="rId8">
            <a:extLst/>
          </a:blip>
          <a:stretch>
            <a:fillRect/>
          </a:stretch>
        </p:blipFill>
        <p:spPr>
          <a:xfrm>
            <a:off x="38100" y="6524625"/>
            <a:ext cx="4229101" cy="2466976"/>
          </a:xfrm>
          <a:prstGeom prst="rect">
            <a:avLst/>
          </a:prstGeom>
          <a:ln w="12700">
            <a:miter lim="400000"/>
          </a:ln>
        </p:spPr>
      </p:pic>
      <p:sp>
        <p:nvSpPr>
          <p:cNvPr id="562" name="Government"/>
          <p:cNvSpPr/>
          <p:nvPr/>
        </p:nvSpPr>
        <p:spPr>
          <a:xfrm>
            <a:off x="317500" y="355600"/>
            <a:ext cx="2730500" cy="622300"/>
          </a:xfrm>
          <a:prstGeom prst="roundRect">
            <a:avLst>
              <a:gd name="adj" fmla="val 30612"/>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effectLst>
                  <a:outerShdw sx="100000" sy="100000" kx="0" ky="0" algn="b" rotWithShape="0" blurRad="38100" dist="12700" dir="5400000">
                    <a:srgbClr val="000000">
                      <a:alpha val="50000"/>
                    </a:srgbClr>
                  </a:outerShdw>
                </a:effectLst>
              </a:defRPr>
            </a:lvl1pPr>
          </a:lstStyle>
          <a:p>
            <a:pPr/>
            <a:r>
              <a:t>Government</a:t>
            </a:r>
          </a:p>
        </p:txBody>
      </p:sp>
      <p:sp>
        <p:nvSpPr>
          <p:cNvPr id="563" name="Line"/>
          <p:cNvSpPr/>
          <p:nvPr/>
        </p:nvSpPr>
        <p:spPr>
          <a:xfrm flipV="1">
            <a:off x="808058" y="2632283"/>
            <a:ext cx="332812" cy="3354075"/>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64" name="Ideas"/>
          <p:cNvSpPr/>
          <p:nvPr/>
        </p:nvSpPr>
        <p:spPr>
          <a:xfrm>
            <a:off x="177800" y="4102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defRPr>
            </a:lvl1pPr>
          </a:lstStyle>
          <a:p>
            <a:pPr/>
            <a:r>
              <a:t>Ideas</a:t>
            </a:r>
          </a:p>
        </p:txBody>
      </p:sp>
      <p:sp>
        <p:nvSpPr>
          <p:cNvPr id="565" name="Line"/>
          <p:cNvSpPr/>
          <p:nvPr/>
        </p:nvSpPr>
        <p:spPr>
          <a:xfrm flipV="1">
            <a:off x="4495800" y="2907130"/>
            <a:ext cx="4599949" cy="3427037"/>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66" name="Ideas"/>
          <p:cNvSpPr/>
          <p:nvPr/>
        </p:nvSpPr>
        <p:spPr>
          <a:xfrm>
            <a:off x="5905500" y="43942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defRPr>
            </a:lvl1pPr>
          </a:lstStyle>
          <a:p>
            <a:pPr/>
            <a:r>
              <a:t>Ideas</a:t>
            </a:r>
          </a:p>
        </p:txBody>
      </p:sp>
      <p:sp>
        <p:nvSpPr>
          <p:cNvPr id="567" name="Line"/>
          <p:cNvSpPr/>
          <p:nvPr/>
        </p:nvSpPr>
        <p:spPr>
          <a:xfrm flipH="1">
            <a:off x="5089671" y="6280295"/>
            <a:ext cx="7892213" cy="1460145"/>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68" name="Money"/>
          <p:cNvSpPr/>
          <p:nvPr/>
        </p:nvSpPr>
        <p:spPr>
          <a:xfrm>
            <a:off x="7797800" y="67310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defRPr>
            </a:lvl1pPr>
          </a:lstStyle>
          <a:p>
            <a:pPr/>
            <a:r>
              <a:t>Money</a:t>
            </a:r>
          </a:p>
        </p:txBody>
      </p:sp>
      <p:sp>
        <p:nvSpPr>
          <p:cNvPr id="569" name="Line"/>
          <p:cNvSpPr/>
          <p:nvPr/>
        </p:nvSpPr>
        <p:spPr>
          <a:xfrm flipV="1">
            <a:off x="4914900" y="3927807"/>
            <a:ext cx="6565420" cy="3380814"/>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70" name="Great…"/>
          <p:cNvSpPr/>
          <p:nvPr/>
        </p:nvSpPr>
        <p:spPr>
          <a:xfrm>
            <a:off x="7404100" y="5060950"/>
            <a:ext cx="1879600"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F900"/>
                </a:solidFill>
              </a:defRPr>
            </a:pPr>
            <a:r>
              <a:t>Great</a:t>
            </a:r>
          </a:p>
          <a:p>
            <a:pPr>
              <a:defRPr>
                <a:solidFill>
                  <a:srgbClr val="00F900"/>
                </a:solidFill>
              </a:defRPr>
            </a:pPr>
            <a:r>
              <a:t>Students</a:t>
            </a:r>
          </a:p>
        </p:txBody>
      </p:sp>
      <p:sp>
        <p:nvSpPr>
          <p:cNvPr id="571" name="Line"/>
          <p:cNvSpPr/>
          <p:nvPr/>
        </p:nvSpPr>
        <p:spPr>
          <a:xfrm flipV="1">
            <a:off x="3530600" y="2390920"/>
            <a:ext cx="2497680" cy="3834694"/>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72" name="Great…"/>
          <p:cNvSpPr/>
          <p:nvPr/>
        </p:nvSpPr>
        <p:spPr>
          <a:xfrm>
            <a:off x="3822700" y="3746500"/>
            <a:ext cx="1879600"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F900"/>
                </a:solidFill>
              </a:defRPr>
            </a:pPr>
            <a:r>
              <a:t>Great</a:t>
            </a:r>
          </a:p>
          <a:p>
            <a:pPr>
              <a:defRPr>
                <a:solidFill>
                  <a:srgbClr val="00F900"/>
                </a:solidFill>
              </a:defRPr>
            </a:pPr>
            <a:r>
              <a:t>Students</a:t>
            </a:r>
          </a:p>
        </p:txBody>
      </p:sp>
      <p:sp>
        <p:nvSpPr>
          <p:cNvPr id="573" name="Line"/>
          <p:cNvSpPr/>
          <p:nvPr/>
        </p:nvSpPr>
        <p:spPr>
          <a:xfrm flipH="1">
            <a:off x="2298700" y="2001189"/>
            <a:ext cx="407487" cy="4107155"/>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74" name="Money"/>
          <p:cNvSpPr/>
          <p:nvPr/>
        </p:nvSpPr>
        <p:spPr>
          <a:xfrm>
            <a:off x="1930400" y="28956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defRPr>
            </a:lvl1pPr>
          </a:lstStyle>
          <a:p>
            <a:pPr/>
            <a:r>
              <a:t>Money</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Guiding Principles"/>
          <p:cNvSpPr txBox="1"/>
          <p:nvPr>
            <p:ph type="title"/>
          </p:nvPr>
        </p:nvSpPr>
        <p:spPr>
          <a:prstGeom prst="rect">
            <a:avLst/>
          </a:prstGeom>
        </p:spPr>
        <p:txBody>
          <a:bodyPr/>
          <a:lstStyle>
            <a:lvl1pPr>
              <a:defRPr>
                <a:solidFill>
                  <a:srgbClr val="00F900"/>
                </a:solidFill>
              </a:defRPr>
            </a:lvl1pPr>
          </a:lstStyle>
          <a:p>
            <a:pPr/>
            <a:r>
              <a:t>Guiding Principles</a:t>
            </a:r>
          </a:p>
        </p:txBody>
      </p:sp>
      <p:sp>
        <p:nvSpPr>
          <p:cNvPr id="577" name="Market yourself!  Be confident.…"/>
          <p:cNvSpPr txBox="1"/>
          <p:nvPr>
            <p:ph type="body" idx="1"/>
          </p:nvPr>
        </p:nvSpPr>
        <p:spPr>
          <a:prstGeom prst="rect">
            <a:avLst/>
          </a:prstGeom>
        </p:spPr>
        <p:txBody>
          <a:bodyPr/>
          <a:lstStyle/>
          <a:p>
            <a:pPr/>
            <a:r>
              <a:t>Market yourself!  Be confident.</a:t>
            </a:r>
          </a:p>
          <a:p>
            <a:pPr/>
            <a:r>
              <a:t>Give your ideas freedom - the are less valuable than you think</a:t>
            </a:r>
          </a:p>
          <a:p>
            <a:pPr/>
            <a:r>
              <a:t>Real-world impact must become the goal of research</a:t>
            </a:r>
          </a:p>
          <a:p>
            <a:pPr/>
            <a:r>
              <a:t>Tenure is about being well-known,widely respected and highly valued</a:t>
            </a:r>
          </a:p>
          <a:p>
            <a:pPr/>
            <a:r>
              <a:t>Work on things that you are passionate about - change the world</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WARNING   WARNING"/>
          <p:cNvSpPr txBox="1"/>
          <p:nvPr>
            <p:ph type="ctrTitle"/>
          </p:nvPr>
        </p:nvSpPr>
        <p:spPr>
          <a:prstGeom prst="rect">
            <a:avLst/>
          </a:prstGeom>
        </p:spPr>
        <p:txBody>
          <a:bodyPr/>
          <a:lstStyle>
            <a:lvl1pPr>
              <a:defRPr>
                <a:solidFill>
                  <a:srgbClr val="FF2600"/>
                </a:solidFill>
              </a:defRPr>
            </a:lvl1pPr>
          </a:lstStyle>
          <a:p>
            <a:pPr/>
            <a:r>
              <a:t>WARNING   WARNING</a:t>
            </a:r>
          </a:p>
        </p:txBody>
      </p:sp>
      <p:sp>
        <p:nvSpPr>
          <p:cNvPr id="580" name="The world changes slowly.   These ideas are just examples to make you think.  I am arrogant, cynical and fearless.  Please do not apply these approaches to your career without consulting a professional."/>
          <p:cNvSpPr txBox="1"/>
          <p:nvPr>
            <p:ph type="subTitle" sz="quarter" idx="1"/>
          </p:nvPr>
        </p:nvSpPr>
        <p:spPr>
          <a:xfrm>
            <a:off x="1155700" y="4711700"/>
            <a:ext cx="13931900" cy="1714500"/>
          </a:xfrm>
          <a:prstGeom prst="rect">
            <a:avLst/>
          </a:prstGeom>
        </p:spPr>
        <p:txBody>
          <a:bodyPr/>
          <a:lstStyle/>
          <a:p>
            <a:pPr/>
            <a:r>
              <a:t>The world changes slowly.   These ideas are just examples to make you think.  I am arrogant, cynical and fearless.  Please do not apply these approaches to your career without consulting a professional.</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Create an Identity and Don't Be Shy"/>
          <p:cNvSpPr/>
          <p:nvPr/>
        </p:nvSpPr>
        <p:spPr>
          <a:xfrm>
            <a:off x="4719786" y="8369300"/>
            <a:ext cx="679839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Create an Identity and Don't Be Shy</a:t>
            </a:r>
          </a:p>
        </p:txBody>
      </p:sp>
      <p:pic>
        <p:nvPicPr>
          <p:cNvPr id="583" name="Untitled.png" descr="Untitled.png"/>
          <p:cNvPicPr>
            <a:picLocks noChangeAspect="1"/>
          </p:cNvPicPr>
          <p:nvPr/>
        </p:nvPicPr>
        <p:blipFill>
          <a:blip r:embed="rId2">
            <a:extLst/>
          </a:blip>
          <a:stretch>
            <a:fillRect/>
          </a:stretch>
        </p:blipFill>
        <p:spPr>
          <a:xfrm>
            <a:off x="1295400" y="520700"/>
            <a:ext cx="13652500" cy="7467600"/>
          </a:xfrm>
          <a:prstGeom prst="rect">
            <a:avLst/>
          </a:prstGeom>
          <a:ln w="63500">
            <a:solidFill>
              <a:srgbClr val="FFFFFF"/>
            </a:solidFill>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Truly share your good ideas.  You are not likely to get rich - so at least make it so you can claim to be first.…"/>
          <p:cNvSpPr/>
          <p:nvPr/>
        </p:nvSpPr>
        <p:spPr>
          <a:xfrm>
            <a:off x="11666686" y="1911350"/>
            <a:ext cx="3911601" cy="530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Truly share your good ideas.  You are not likely to get rich - so at least make it so you can claim to be first.</a:t>
            </a:r>
          </a:p>
          <a:p>
            <a:pPr/>
          </a:p>
          <a:p>
            <a:pPr/>
            <a:r>
              <a:t>Consider your blog a real publishing outlet.</a:t>
            </a:r>
          </a:p>
        </p:txBody>
      </p:sp>
      <p:pic>
        <p:nvPicPr>
          <p:cNvPr id="586" name="Untitled.png" descr="Untitled.png"/>
          <p:cNvPicPr>
            <a:picLocks noChangeAspect="1"/>
          </p:cNvPicPr>
          <p:nvPr/>
        </p:nvPicPr>
        <p:blipFill>
          <a:blip r:embed="rId2">
            <a:extLst/>
          </a:blip>
          <a:stretch>
            <a:fillRect/>
          </a:stretch>
        </p:blipFill>
        <p:spPr>
          <a:xfrm>
            <a:off x="965200" y="279400"/>
            <a:ext cx="9855200" cy="85725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8" name="new-square-pic.jpg" descr="new-square-pic.jpg"/>
          <p:cNvPicPr>
            <a:picLocks noChangeAspect="1"/>
          </p:cNvPicPr>
          <p:nvPr/>
        </p:nvPicPr>
        <p:blipFill>
          <a:blip r:embed="rId2">
            <a:extLst/>
          </a:blip>
          <a:stretch>
            <a:fillRect/>
          </a:stretch>
        </p:blipFill>
        <p:spPr>
          <a:xfrm>
            <a:off x="1219200" y="1074737"/>
            <a:ext cx="6515101" cy="6786564"/>
          </a:xfrm>
          <a:prstGeom prst="rect">
            <a:avLst/>
          </a:prstGeom>
          <a:ln w="12700">
            <a:miter lim="400000"/>
          </a:ln>
        </p:spPr>
      </p:pic>
      <p:pic>
        <p:nvPicPr>
          <p:cNvPr id="589" name="first-print-cover_front_750.jpg" descr="first-print-cover_front_750.jpg"/>
          <p:cNvPicPr>
            <a:picLocks noChangeAspect="1"/>
          </p:cNvPicPr>
          <p:nvPr/>
        </p:nvPicPr>
        <p:blipFill>
          <a:blip r:embed="rId3">
            <a:extLst/>
          </a:blip>
          <a:stretch>
            <a:fillRect/>
          </a:stretch>
        </p:blipFill>
        <p:spPr>
          <a:xfrm>
            <a:off x="8902700" y="1013069"/>
            <a:ext cx="5857088" cy="689610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1" name="IMG_2455.jpg" descr="IMG_2455.jpg"/>
          <p:cNvPicPr>
            <a:picLocks noChangeAspect="1"/>
          </p:cNvPicPr>
          <p:nvPr/>
        </p:nvPicPr>
        <p:blipFill>
          <a:blip r:embed="rId2">
            <a:extLst/>
          </a:blip>
          <a:stretch>
            <a:fillRect/>
          </a:stretch>
        </p:blipFill>
        <p:spPr>
          <a:xfrm>
            <a:off x="549288" y="419100"/>
            <a:ext cx="7362812" cy="5499101"/>
          </a:xfrm>
          <a:prstGeom prst="rect">
            <a:avLst/>
          </a:prstGeom>
          <a:ln w="12700">
            <a:miter lim="400000"/>
          </a:ln>
        </p:spPr>
      </p:pic>
      <p:sp>
        <p:nvSpPr>
          <p:cNvPr id="592" name="http://www.youtube.com/watch?v=VY-Ogkc7Mnw"/>
          <p:cNvSpPr/>
          <p:nvPr/>
        </p:nvSpPr>
        <p:spPr>
          <a:xfrm>
            <a:off x="3327400" y="7848600"/>
            <a:ext cx="932527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hlinkClick r:id="rId3" invalidUrl="" action="" tgtFrame="" tooltip="" history="1" highlightClick="0" endSnd="0"/>
              </a:defRPr>
            </a:lvl1pPr>
          </a:lstStyle>
          <a:p>
            <a:pPr/>
            <a:r>
              <a:rPr>
                <a:hlinkClick r:id="rId3" invalidUrl="" action="" tgtFrame="" tooltip="" history="1" highlightClick="0" endSnd="0"/>
              </a:rPr>
              <a:t>http://www.youtube.com/watch?v=VY-Ogkc7Mnw</a:t>
            </a:r>
          </a:p>
        </p:txBody>
      </p:sp>
      <p:pic>
        <p:nvPicPr>
          <p:cNvPr id="593" name="Untitled.png" descr="Untitled.png"/>
          <p:cNvPicPr>
            <a:picLocks noChangeAspect="1"/>
          </p:cNvPicPr>
          <p:nvPr/>
        </p:nvPicPr>
        <p:blipFill>
          <a:blip r:embed="rId4">
            <a:extLst/>
          </a:blip>
          <a:stretch>
            <a:fillRect/>
          </a:stretch>
        </p:blipFill>
        <p:spPr>
          <a:xfrm>
            <a:off x="6388100" y="1968500"/>
            <a:ext cx="9321800" cy="518855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5" name="IMG_2455.jpg" descr="IMG_2455.jpg"/>
          <p:cNvPicPr>
            <a:picLocks noChangeAspect="1"/>
          </p:cNvPicPr>
          <p:nvPr/>
        </p:nvPicPr>
        <p:blipFill>
          <a:blip r:embed="rId2">
            <a:extLst/>
          </a:blip>
          <a:stretch>
            <a:fillRect/>
          </a:stretch>
        </p:blipFill>
        <p:spPr>
          <a:xfrm>
            <a:off x="9261488" y="1816100"/>
            <a:ext cx="7362812" cy="5499101"/>
          </a:xfrm>
          <a:prstGeom prst="rect">
            <a:avLst/>
          </a:prstGeom>
          <a:ln w="12700">
            <a:miter lim="400000"/>
          </a:ln>
        </p:spPr>
      </p:pic>
      <p:pic>
        <p:nvPicPr>
          <p:cNvPr id="596" name="2012-08-01-martin-chuck-dave-tattoo.jpg" descr="2012-08-01-martin-chuck-dave-tattoo.jpg"/>
          <p:cNvPicPr>
            <a:picLocks noChangeAspect="1"/>
          </p:cNvPicPr>
          <p:nvPr/>
        </p:nvPicPr>
        <p:blipFill>
          <a:blip r:embed="rId3">
            <a:extLst/>
          </a:blip>
          <a:stretch>
            <a:fillRect/>
          </a:stretch>
        </p:blipFill>
        <p:spPr>
          <a:xfrm>
            <a:off x="1219200" y="406360"/>
            <a:ext cx="7889942" cy="5892801"/>
          </a:xfrm>
          <a:prstGeom prst="rect">
            <a:avLst/>
          </a:prstGeom>
          <a:ln w="12700">
            <a:miter lim="400000"/>
          </a:ln>
        </p:spPr>
      </p:pic>
      <p:sp>
        <p:nvSpPr>
          <p:cNvPr id="597" name="http://www.youtube.com/watch?v=VY-Ogkc7Mnw"/>
          <p:cNvSpPr/>
          <p:nvPr/>
        </p:nvSpPr>
        <p:spPr>
          <a:xfrm>
            <a:off x="3327400" y="7848600"/>
            <a:ext cx="932527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hlinkClick r:id="rId4" invalidUrl="" action="" tgtFrame="" tooltip="" history="1" highlightClick="0" endSnd="0"/>
              </a:defRPr>
            </a:lvl1pPr>
          </a:lstStyle>
          <a:p>
            <a:pPr/>
            <a:r>
              <a:rPr>
                <a:hlinkClick r:id="rId4" invalidUrl="" action="" tgtFrame="" tooltip="" history="1" highlightClick="0" endSnd="0"/>
              </a:rPr>
              <a:t>http://www.youtube.com/watch?v=VY-Ogkc7Mnw</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9" name="Untitled5.png" descr="Untitled5.png"/>
          <p:cNvPicPr>
            <a:picLocks noChangeAspect="1"/>
          </p:cNvPicPr>
          <p:nvPr/>
        </p:nvPicPr>
        <p:blipFill>
          <a:blip r:embed="rId2">
            <a:extLst/>
          </a:blip>
          <a:stretch>
            <a:fillRect/>
          </a:stretch>
        </p:blipFill>
        <p:spPr>
          <a:xfrm>
            <a:off x="2578100" y="317500"/>
            <a:ext cx="11087101" cy="851131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1" name="sakai-logo-big-large.jpg" descr="sakai-logo-big-large.jpg"/>
          <p:cNvPicPr>
            <a:picLocks noChangeAspect="1"/>
          </p:cNvPicPr>
          <p:nvPr/>
        </p:nvPicPr>
        <p:blipFill>
          <a:blip r:embed="rId2">
            <a:extLst/>
          </a:blip>
          <a:stretch>
            <a:fillRect/>
          </a:stretch>
        </p:blipFill>
        <p:spPr>
          <a:xfrm>
            <a:off x="870438" y="800100"/>
            <a:ext cx="4317400" cy="2692401"/>
          </a:xfrm>
          <a:prstGeom prst="rect">
            <a:avLst/>
          </a:prstGeom>
          <a:ln w="12700">
            <a:miter lim="400000"/>
          </a:ln>
        </p:spPr>
      </p:pic>
      <p:pic>
        <p:nvPicPr>
          <p:cNvPr id="602" name="hiroyukiSan.jpg" descr="hiroyukiSan.jpg"/>
          <p:cNvPicPr>
            <a:picLocks noChangeAspect="1"/>
          </p:cNvPicPr>
          <p:nvPr/>
        </p:nvPicPr>
        <p:blipFill>
          <a:blip r:embed="rId3">
            <a:extLst/>
          </a:blip>
          <a:stretch>
            <a:fillRect/>
          </a:stretch>
        </p:blipFill>
        <p:spPr>
          <a:xfrm>
            <a:off x="6286500" y="2270125"/>
            <a:ext cx="7912101" cy="593407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Kings-College.png" descr="Kings-College.png"/>
          <p:cNvPicPr>
            <a:picLocks noChangeAspect="1"/>
          </p:cNvPicPr>
          <p:nvPr/>
        </p:nvPicPr>
        <p:blipFill>
          <a:blip r:embed="rId2">
            <a:extLst/>
          </a:blip>
          <a:stretch>
            <a:fillRect/>
          </a:stretch>
        </p:blipFill>
        <p:spPr>
          <a:xfrm>
            <a:off x="-1841500" y="0"/>
            <a:ext cx="11899900" cy="9156700"/>
          </a:xfrm>
          <a:prstGeom prst="rect">
            <a:avLst/>
          </a:prstGeom>
          <a:ln w="12700">
            <a:miter lim="400000"/>
          </a:ln>
        </p:spPr>
      </p:pic>
      <p:sp>
        <p:nvSpPr>
          <p:cNvPr id="198" name="Kings College, Cambridge, 1444"/>
          <p:cNvSpPr/>
          <p:nvPr/>
        </p:nvSpPr>
        <p:spPr>
          <a:xfrm>
            <a:off x="11157098" y="7804150"/>
            <a:ext cx="39497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Kings College, Cambridge, 1444</a:t>
            </a:r>
          </a:p>
        </p:txBody>
      </p:sp>
      <p:sp>
        <p:nvSpPr>
          <p:cNvPr id="199" name="Rectangle"/>
          <p:cNvSpPr/>
          <p:nvPr/>
        </p:nvSpPr>
        <p:spPr>
          <a:xfrm>
            <a:off x="8597900" y="3784600"/>
            <a:ext cx="596900" cy="508000"/>
          </a:xfrm>
          <a:prstGeom prst="rect">
            <a:avLst/>
          </a:prstGeom>
          <a:solidFill>
            <a:srgbClr val="FFFFFF"/>
          </a:solidFill>
          <a:ln w="12700">
            <a:miter lim="400000"/>
          </a:ln>
        </p:spPr>
        <p:txBody>
          <a:bodyPr lIns="50800" tIns="50800" rIns="50800" bIns="50800" anchor="ctr"/>
          <a:lstStyle/>
          <a:p>
            <a:pPr>
              <a:defRPr sz="2600">
                <a:effectLst>
                  <a:outerShdw sx="100000" sy="100000" kx="0" ky="0" algn="b" rotWithShape="0" blurRad="38100" dist="12700" dir="5400000">
                    <a:srgbClr val="000000">
                      <a:alpha val="50000"/>
                    </a:srgbClr>
                  </a:outerShdw>
                </a:effectLst>
              </a:defRPr>
            </a:pPr>
          </a:p>
        </p:txBody>
      </p:sp>
      <p:pic>
        <p:nvPicPr>
          <p:cNvPr id="200" name="Kings-College-Street.png" descr="Kings-College-Street.png"/>
          <p:cNvPicPr>
            <a:picLocks noChangeAspect="1"/>
          </p:cNvPicPr>
          <p:nvPr/>
        </p:nvPicPr>
        <p:blipFill>
          <a:blip r:embed="rId3">
            <a:extLst/>
          </a:blip>
          <a:stretch>
            <a:fillRect/>
          </a:stretch>
        </p:blipFill>
        <p:spPr>
          <a:xfrm>
            <a:off x="8661400" y="736600"/>
            <a:ext cx="10236200" cy="6578600"/>
          </a:xfrm>
          <a:prstGeom prst="rect">
            <a:avLst/>
          </a:prstGeom>
          <a:ln w="114300">
            <a:solidFill>
              <a:srgbClr val="FFFFFF"/>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0"/>
                                        </p:tgtEl>
                                        <p:attrNameLst>
                                          <p:attrName>style.visibility</p:attrName>
                                        </p:attrNameLst>
                                      </p:cBhvr>
                                      <p:to>
                                        <p:strVal val="visible"/>
                                      </p:to>
                                    </p:set>
                                    <p:animEffect filter="fade" transition="in">
                                      <p:cBhvr>
                                        <p:cTn id="7"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LEARNING…"/>
          <p:cNvSpPr/>
          <p:nvPr/>
        </p:nvSpPr>
        <p:spPr>
          <a:xfrm>
            <a:off x="9817100" y="3467100"/>
            <a:ext cx="3517900" cy="2209800"/>
          </a:xfrm>
          <a:prstGeom prst="roundRect">
            <a:avLst>
              <a:gd name="adj" fmla="val 8621"/>
            </a:avLst>
          </a:prstGeom>
          <a:solidFill>
            <a:srgbClr val="8492C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4700">
                <a:effectLst>
                  <a:outerShdw sx="100000" sy="100000" kx="0" ky="0" algn="b" rotWithShape="0" blurRad="38100" dist="12700" dir="5400000">
                    <a:srgbClr val="000000">
                      <a:alpha val="50000"/>
                    </a:srgbClr>
                  </a:outerShdw>
                </a:effectLst>
              </a:defRPr>
            </a:pPr>
            <a:r>
              <a:t>LEARNING</a:t>
            </a:r>
          </a:p>
          <a:p>
            <a:pPr>
              <a:defRPr sz="4700">
                <a:effectLst>
                  <a:outerShdw sx="100000" sy="100000" kx="0" ky="0" algn="b" rotWithShape="0" blurRad="38100" dist="12700" dir="5400000">
                    <a:srgbClr val="000000">
                      <a:alpha val="50000"/>
                    </a:srgbClr>
                  </a:outerShdw>
                </a:effectLst>
              </a:defRPr>
            </a:pPr>
            <a:r>
              <a:t>TOOL OR</a:t>
            </a:r>
            <a:br/>
            <a:r>
              <a:t>CONTENT</a:t>
            </a:r>
          </a:p>
        </p:txBody>
      </p:sp>
      <p:pic>
        <p:nvPicPr>
          <p:cNvPr id="605" name="droppedImage.pdf" descr="droppedImage.pdf"/>
          <p:cNvPicPr>
            <a:picLocks noChangeAspect="1"/>
          </p:cNvPicPr>
          <p:nvPr/>
        </p:nvPicPr>
        <p:blipFill>
          <a:blip r:embed="rId2">
            <a:extLst/>
          </a:blip>
          <a:stretch>
            <a:fillRect/>
          </a:stretch>
        </p:blipFill>
        <p:spPr>
          <a:xfrm>
            <a:off x="914400" y="3962400"/>
            <a:ext cx="3289300" cy="978959"/>
          </a:xfrm>
          <a:prstGeom prst="rect">
            <a:avLst/>
          </a:prstGeom>
          <a:ln w="12700">
            <a:miter lim="400000"/>
          </a:ln>
        </p:spPr>
      </p:pic>
      <p:sp>
        <p:nvSpPr>
          <p:cNvPr id="606" name="Line"/>
          <p:cNvSpPr/>
          <p:nvPr/>
        </p:nvSpPr>
        <p:spPr>
          <a:xfrm>
            <a:off x="4198775" y="4432041"/>
            <a:ext cx="5691675" cy="233265"/>
          </a:xfrm>
          <a:prstGeom prst="line">
            <a:avLst/>
          </a:prstGeom>
          <a:ln w="88900">
            <a:solidFill>
              <a:srgbClr val="FBA752"/>
            </a:solidFill>
            <a:miter lim="400000"/>
            <a:headEnd type="stealth"/>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pic>
        <p:nvPicPr>
          <p:cNvPr id="607" name="droppedImage.pdf" descr="droppedImage.pdf"/>
          <p:cNvPicPr>
            <a:picLocks noChangeAspect="1"/>
          </p:cNvPicPr>
          <p:nvPr/>
        </p:nvPicPr>
        <p:blipFill>
          <a:blip r:embed="rId3">
            <a:extLst/>
          </a:blip>
          <a:stretch>
            <a:fillRect/>
          </a:stretch>
        </p:blipFill>
        <p:spPr>
          <a:xfrm>
            <a:off x="7683500" y="292100"/>
            <a:ext cx="1612901" cy="1388320"/>
          </a:xfrm>
          <a:prstGeom prst="rect">
            <a:avLst/>
          </a:prstGeom>
          <a:ln w="12700">
            <a:miter lim="400000"/>
          </a:ln>
        </p:spPr>
      </p:pic>
      <p:pic>
        <p:nvPicPr>
          <p:cNvPr id="608" name="droppedImage.pdf" descr="droppedImage.pdf"/>
          <p:cNvPicPr>
            <a:picLocks noChangeAspect="1"/>
          </p:cNvPicPr>
          <p:nvPr/>
        </p:nvPicPr>
        <p:blipFill>
          <a:blip r:embed="rId4">
            <a:extLst/>
          </a:blip>
          <a:stretch>
            <a:fillRect/>
          </a:stretch>
        </p:blipFill>
        <p:spPr>
          <a:xfrm>
            <a:off x="863600" y="2870200"/>
            <a:ext cx="2804415" cy="774701"/>
          </a:xfrm>
          <a:prstGeom prst="rect">
            <a:avLst/>
          </a:prstGeom>
          <a:ln w="12700">
            <a:miter lim="400000"/>
          </a:ln>
        </p:spPr>
      </p:pic>
      <p:pic>
        <p:nvPicPr>
          <p:cNvPr id="609" name="droppedImage.pdf" descr="droppedImage.pdf"/>
          <p:cNvPicPr>
            <a:picLocks noChangeAspect="1"/>
          </p:cNvPicPr>
          <p:nvPr/>
        </p:nvPicPr>
        <p:blipFill>
          <a:blip r:embed="rId5">
            <a:extLst/>
          </a:blip>
          <a:stretch>
            <a:fillRect/>
          </a:stretch>
        </p:blipFill>
        <p:spPr>
          <a:xfrm>
            <a:off x="3784600" y="673100"/>
            <a:ext cx="3305387" cy="812801"/>
          </a:xfrm>
          <a:prstGeom prst="rect">
            <a:avLst/>
          </a:prstGeom>
          <a:ln w="12700">
            <a:miter lim="400000"/>
          </a:ln>
        </p:spPr>
      </p:pic>
      <p:pic>
        <p:nvPicPr>
          <p:cNvPr id="610" name="droppedImage.pdf" descr="droppedImage.pdf"/>
          <p:cNvPicPr>
            <a:picLocks noChangeAspect="1"/>
          </p:cNvPicPr>
          <p:nvPr/>
        </p:nvPicPr>
        <p:blipFill>
          <a:blip r:embed="rId6">
            <a:extLst/>
          </a:blip>
          <a:stretch>
            <a:fillRect/>
          </a:stretch>
        </p:blipFill>
        <p:spPr>
          <a:xfrm>
            <a:off x="1574800" y="1676400"/>
            <a:ext cx="3644123" cy="939800"/>
          </a:xfrm>
          <a:prstGeom prst="rect">
            <a:avLst/>
          </a:prstGeom>
          <a:ln w="12700">
            <a:miter lim="400000"/>
          </a:ln>
        </p:spPr>
      </p:pic>
      <p:pic>
        <p:nvPicPr>
          <p:cNvPr id="611" name="droppedImage.pdf" descr="droppedImage.pdf"/>
          <p:cNvPicPr>
            <a:picLocks noChangeAspect="1"/>
          </p:cNvPicPr>
          <p:nvPr/>
        </p:nvPicPr>
        <p:blipFill>
          <a:blip r:embed="rId7">
            <a:extLst/>
          </a:blip>
          <a:stretch>
            <a:fillRect/>
          </a:stretch>
        </p:blipFill>
        <p:spPr>
          <a:xfrm>
            <a:off x="2273300" y="5143500"/>
            <a:ext cx="1930400" cy="1117600"/>
          </a:xfrm>
          <a:prstGeom prst="rect">
            <a:avLst/>
          </a:prstGeom>
          <a:ln w="12700">
            <a:miter lim="400000"/>
          </a:ln>
        </p:spPr>
      </p:pic>
      <p:pic>
        <p:nvPicPr>
          <p:cNvPr id="612" name="droppedImage.pdf" descr="droppedImage.pdf"/>
          <p:cNvPicPr>
            <a:picLocks noChangeAspect="1"/>
          </p:cNvPicPr>
          <p:nvPr/>
        </p:nvPicPr>
        <p:blipFill>
          <a:blip r:embed="rId8">
            <a:extLst/>
          </a:blip>
          <a:stretch>
            <a:fillRect/>
          </a:stretch>
        </p:blipFill>
        <p:spPr>
          <a:xfrm>
            <a:off x="7124700" y="6883400"/>
            <a:ext cx="1612900" cy="1612900"/>
          </a:xfrm>
          <a:prstGeom prst="rect">
            <a:avLst/>
          </a:prstGeom>
          <a:ln w="12700">
            <a:miter lim="400000"/>
          </a:ln>
        </p:spPr>
      </p:pic>
      <p:sp>
        <p:nvSpPr>
          <p:cNvPr id="613" name="Line"/>
          <p:cNvSpPr/>
          <p:nvPr/>
        </p:nvSpPr>
        <p:spPr>
          <a:xfrm>
            <a:off x="5645020" y="1516224"/>
            <a:ext cx="4198777" cy="3079103"/>
          </a:xfrm>
          <a:prstGeom prst="line">
            <a:avLst/>
          </a:prstGeom>
          <a:ln w="88900">
            <a:solidFill>
              <a:srgbClr val="FF9F28"/>
            </a:solidFill>
            <a:miter lim="400000"/>
            <a:headEnd type="stealth"/>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14" name="Line"/>
          <p:cNvSpPr/>
          <p:nvPr/>
        </p:nvSpPr>
        <p:spPr>
          <a:xfrm>
            <a:off x="8514183" y="1772816"/>
            <a:ext cx="1301363" cy="2748644"/>
          </a:xfrm>
          <a:prstGeom prst="line">
            <a:avLst/>
          </a:prstGeom>
          <a:ln w="88900">
            <a:solidFill>
              <a:srgbClr val="FFFFFF"/>
            </a:solidFill>
            <a:miter lim="400000"/>
            <a:headEnd type="stealth"/>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15" name="Line"/>
          <p:cNvSpPr/>
          <p:nvPr/>
        </p:nvSpPr>
        <p:spPr>
          <a:xfrm>
            <a:off x="5232400" y="2159000"/>
            <a:ext cx="4541417" cy="2366347"/>
          </a:xfrm>
          <a:prstGeom prst="line">
            <a:avLst/>
          </a:prstGeom>
          <a:ln w="88900">
            <a:solidFill>
              <a:srgbClr val="89986E"/>
            </a:solidFill>
            <a:miter lim="400000"/>
            <a:headEnd type="stealth"/>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16" name="Line"/>
          <p:cNvSpPr/>
          <p:nvPr/>
        </p:nvSpPr>
        <p:spPr>
          <a:xfrm>
            <a:off x="3685592" y="3242387"/>
            <a:ext cx="6088225" cy="1376267"/>
          </a:xfrm>
          <a:prstGeom prst="line">
            <a:avLst/>
          </a:prstGeom>
          <a:ln w="88900">
            <a:solidFill>
              <a:srgbClr val="C0D3E0"/>
            </a:solidFill>
            <a:miter lim="400000"/>
            <a:headEnd type="stealth"/>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17" name="Line"/>
          <p:cNvSpPr/>
          <p:nvPr/>
        </p:nvSpPr>
        <p:spPr>
          <a:xfrm flipV="1">
            <a:off x="4245477" y="4688637"/>
            <a:ext cx="5644973" cy="986665"/>
          </a:xfrm>
          <a:prstGeom prst="line">
            <a:avLst/>
          </a:prstGeom>
          <a:ln w="88900">
            <a:solidFill>
              <a:srgbClr val="33B2D0"/>
            </a:solidFill>
            <a:miter lim="400000"/>
            <a:headEnd type="stealth"/>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18" name="Line"/>
          <p:cNvSpPr/>
          <p:nvPr/>
        </p:nvSpPr>
        <p:spPr>
          <a:xfrm flipV="1">
            <a:off x="8327571" y="4805265"/>
            <a:ext cx="1399593" cy="2146042"/>
          </a:xfrm>
          <a:prstGeom prst="line">
            <a:avLst/>
          </a:prstGeom>
          <a:ln w="88900">
            <a:solidFill>
              <a:srgbClr val="EFEFF4"/>
            </a:solidFill>
            <a:miter lim="400000"/>
            <a:headEnd type="stealth"/>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pic>
        <p:nvPicPr>
          <p:cNvPr id="619" name="droppedImage.pdf" descr="droppedImage.pdf"/>
          <p:cNvPicPr>
            <a:picLocks noChangeAspect="1"/>
          </p:cNvPicPr>
          <p:nvPr/>
        </p:nvPicPr>
        <p:blipFill>
          <a:blip r:embed="rId9">
            <a:extLst/>
          </a:blip>
          <a:stretch>
            <a:fillRect/>
          </a:stretch>
        </p:blipFill>
        <p:spPr>
          <a:xfrm>
            <a:off x="1930400" y="6692900"/>
            <a:ext cx="2273301" cy="787600"/>
          </a:xfrm>
          <a:prstGeom prst="rect">
            <a:avLst/>
          </a:prstGeom>
          <a:ln w="12700">
            <a:miter lim="400000"/>
          </a:ln>
        </p:spPr>
      </p:pic>
      <p:sp>
        <p:nvSpPr>
          <p:cNvPr id="620" name="Line"/>
          <p:cNvSpPr/>
          <p:nvPr/>
        </p:nvSpPr>
        <p:spPr>
          <a:xfrm flipV="1">
            <a:off x="4135490" y="4575436"/>
            <a:ext cx="5741295" cy="2353711"/>
          </a:xfrm>
          <a:prstGeom prst="line">
            <a:avLst/>
          </a:prstGeom>
          <a:ln w="88900">
            <a:solidFill>
              <a:srgbClr val="2978A7"/>
            </a:solidFill>
            <a:miter lim="400000"/>
            <a:headEnd type="stealth"/>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21" name="Learning Mangement System Plugins: 2005"/>
          <p:cNvSpPr txBox="1"/>
          <p:nvPr>
            <p:ph type="title"/>
          </p:nvPr>
        </p:nvSpPr>
        <p:spPr>
          <a:xfrm>
            <a:off x="9410700" y="304800"/>
            <a:ext cx="6350000" cy="2298700"/>
          </a:xfrm>
          <a:prstGeom prst="rect">
            <a:avLst/>
          </a:prstGeom>
        </p:spPr>
        <p:txBody>
          <a:bodyPr/>
          <a:lstStyle>
            <a:lvl1pPr>
              <a:defRPr sz="4600">
                <a:solidFill>
                  <a:srgbClr val="FF40FF"/>
                </a:solidFill>
              </a:defRPr>
            </a:lvl1pPr>
          </a:lstStyle>
          <a:p>
            <a:pPr/>
            <a:r>
              <a:t>Learning Mangement System Plugins: 2005</a:t>
            </a:r>
          </a:p>
        </p:txBody>
      </p:sp>
      <p:pic>
        <p:nvPicPr>
          <p:cNvPr id="622" name="droppedImage.pdf" descr="droppedImage.pdf"/>
          <p:cNvPicPr>
            <a:picLocks noChangeAspect="1"/>
          </p:cNvPicPr>
          <p:nvPr/>
        </p:nvPicPr>
        <p:blipFill>
          <a:blip r:embed="rId10">
            <a:extLst/>
          </a:blip>
          <a:stretch>
            <a:fillRect/>
          </a:stretch>
        </p:blipFill>
        <p:spPr>
          <a:xfrm>
            <a:off x="10777977" y="6350000"/>
            <a:ext cx="3009901" cy="2375583"/>
          </a:xfrm>
          <a:prstGeom prst="rect">
            <a:avLst/>
          </a:prstGeom>
          <a:ln w="12700">
            <a:miter lim="400000"/>
          </a:ln>
        </p:spPr>
      </p:pic>
      <p:pic>
        <p:nvPicPr>
          <p:cNvPr id="623" name="droppedImage.pdf" descr="droppedImage.pdf"/>
          <p:cNvPicPr>
            <a:picLocks noChangeAspect="1"/>
          </p:cNvPicPr>
          <p:nvPr/>
        </p:nvPicPr>
        <p:blipFill>
          <a:blip r:embed="rId11">
            <a:extLst/>
          </a:blip>
          <a:stretch>
            <a:fillRect/>
          </a:stretch>
        </p:blipFill>
        <p:spPr>
          <a:xfrm>
            <a:off x="9817100" y="3276242"/>
            <a:ext cx="4483101" cy="2591256"/>
          </a:xfrm>
          <a:prstGeom prst="rect">
            <a:avLst/>
          </a:prstGeom>
          <a:ln w="12700">
            <a:miter lim="400000"/>
          </a:ln>
        </p:spPr>
      </p:pic>
      <p:sp>
        <p:nvSpPr>
          <p:cNvPr id="624" name=":("/>
          <p:cNvSpPr/>
          <p:nvPr/>
        </p:nvSpPr>
        <p:spPr>
          <a:xfrm>
            <a:off x="13373100" y="6159500"/>
            <a:ext cx="2222500" cy="1270000"/>
          </a:xfrm>
          <a:prstGeom prst="wedgeEllipseCallout">
            <a:avLst>
              <a:gd name="adj1" fmla="val -61429"/>
              <a:gd name="adj2" fmla="val 50000"/>
            </a:avLst>
          </a:prstGeom>
          <a:solidFill>
            <a:srgbClr val="FF40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4300">
                <a:effectLst>
                  <a:outerShdw sx="100000" sy="100000" kx="0" ky="0" algn="b" rotWithShape="0" blurRad="38100" dist="12700" dir="5400000">
                    <a:srgbClr val="000000">
                      <a:alpha val="50000"/>
                    </a:srgbClr>
                  </a:outerShdw>
                </a:effectLst>
              </a:defRPr>
            </a:lvl1pPr>
          </a:lstStyle>
          <a:p>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3" grpId="2"/>
      <p:bldP build="whole" bldLvl="1" animBg="1" rev="0" advAuto="0" spid="624" grpId="3"/>
      <p:bldP build="whole" bldLvl="1" animBg="1" rev="0" advAuto="0" spid="622"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6" name="ims-global-logo.jpg" descr="ims-global-logo.jpg"/>
          <p:cNvPicPr>
            <a:picLocks noChangeAspect="1"/>
          </p:cNvPicPr>
          <p:nvPr/>
        </p:nvPicPr>
        <p:blipFill>
          <a:blip r:embed="rId2">
            <a:extLst/>
          </a:blip>
          <a:stretch>
            <a:fillRect/>
          </a:stretch>
        </p:blipFill>
        <p:spPr>
          <a:xfrm>
            <a:off x="7112000" y="3435350"/>
            <a:ext cx="1600200" cy="2266950"/>
          </a:xfrm>
          <a:prstGeom prst="rect">
            <a:avLst/>
          </a:prstGeom>
          <a:ln w="12700">
            <a:miter lim="400000"/>
          </a:ln>
        </p:spPr>
      </p:pic>
      <p:sp>
        <p:nvSpPr>
          <p:cNvPr id="627" name="Standards"/>
          <p:cNvSpPr/>
          <p:nvPr/>
        </p:nvSpPr>
        <p:spPr>
          <a:xfrm>
            <a:off x="10219097" y="7086600"/>
            <a:ext cx="2759373"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a:r>
              <a:t>Standards</a:t>
            </a:r>
          </a:p>
        </p:txBody>
      </p:sp>
      <p:sp>
        <p:nvSpPr>
          <p:cNvPr id="628" name="Commercial"/>
          <p:cNvSpPr/>
          <p:nvPr/>
        </p:nvSpPr>
        <p:spPr>
          <a:xfrm>
            <a:off x="2131404" y="1295400"/>
            <a:ext cx="3449564"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a:r>
              <a:t>Commercial</a:t>
            </a:r>
          </a:p>
        </p:txBody>
      </p:sp>
      <p:sp>
        <p:nvSpPr>
          <p:cNvPr id="629" name="Open Source"/>
          <p:cNvSpPr/>
          <p:nvPr/>
        </p:nvSpPr>
        <p:spPr>
          <a:xfrm>
            <a:off x="3172389" y="6591300"/>
            <a:ext cx="3734185"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a:r>
              <a:t>Open Source</a:t>
            </a:r>
          </a:p>
        </p:txBody>
      </p:sp>
      <p:sp>
        <p:nvSpPr>
          <p:cNvPr id="630" name="LMS"/>
          <p:cNvSpPr/>
          <p:nvPr/>
        </p:nvSpPr>
        <p:spPr>
          <a:xfrm>
            <a:off x="10740345" y="5600700"/>
            <a:ext cx="1278094"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a:r>
              <a:t>LMS</a:t>
            </a:r>
          </a:p>
        </p:txBody>
      </p:sp>
      <p:sp>
        <p:nvSpPr>
          <p:cNvPr id="631" name="Publishers"/>
          <p:cNvSpPr/>
          <p:nvPr/>
        </p:nvSpPr>
        <p:spPr>
          <a:xfrm>
            <a:off x="11574273" y="4127500"/>
            <a:ext cx="2869147"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a:r>
              <a:t>Publishers</a:t>
            </a:r>
          </a:p>
        </p:txBody>
      </p:sp>
      <p:sp>
        <p:nvSpPr>
          <p:cNvPr id="632" name="www.imsglobal.org"/>
          <p:cNvSpPr/>
          <p:nvPr/>
        </p:nvSpPr>
        <p:spPr>
          <a:xfrm>
            <a:off x="6330453" y="8420100"/>
            <a:ext cx="360246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www.imsglobal.org</a:t>
            </a:r>
          </a:p>
        </p:txBody>
      </p:sp>
      <p:sp>
        <p:nvSpPr>
          <p:cNvPr id="633" name="Common…"/>
          <p:cNvSpPr/>
          <p:nvPr/>
        </p:nvSpPr>
        <p:spPr>
          <a:xfrm>
            <a:off x="2096278" y="4159250"/>
            <a:ext cx="2152607" cy="129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100">
                <a:solidFill>
                  <a:srgbClr val="00F900"/>
                </a:solidFill>
              </a:defRPr>
            </a:pPr>
            <a:r>
              <a:t>Common</a:t>
            </a:r>
          </a:p>
          <a:p>
            <a:pPr>
              <a:defRPr sz="4100">
                <a:solidFill>
                  <a:srgbClr val="00F900"/>
                </a:solidFill>
              </a:defRPr>
            </a:pPr>
            <a:r>
              <a:t>Cartridge</a:t>
            </a:r>
          </a:p>
        </p:txBody>
      </p:sp>
      <p:sp>
        <p:nvSpPr>
          <p:cNvPr id="634" name="Tools…"/>
          <p:cNvSpPr/>
          <p:nvPr/>
        </p:nvSpPr>
        <p:spPr>
          <a:xfrm>
            <a:off x="7287691" y="952500"/>
            <a:ext cx="3350624" cy="129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100">
                <a:solidFill>
                  <a:srgbClr val="00F900"/>
                </a:solidFill>
              </a:defRPr>
            </a:pPr>
            <a:r>
              <a:t>Tools</a:t>
            </a:r>
          </a:p>
          <a:p>
            <a:pPr>
              <a:defRPr sz="4100">
                <a:solidFill>
                  <a:srgbClr val="00F900"/>
                </a:solidFill>
              </a:defRPr>
            </a:pPr>
            <a:r>
              <a:t>Interoperability</a:t>
            </a:r>
          </a:p>
        </p:txBody>
      </p:sp>
      <p:pic>
        <p:nvPicPr>
          <p:cNvPr id="635" name="csev.jpg" descr="csev.jpg"/>
          <p:cNvPicPr>
            <a:picLocks noChangeAspect="1"/>
          </p:cNvPicPr>
          <p:nvPr/>
        </p:nvPicPr>
        <p:blipFill>
          <a:blip r:embed="rId3">
            <a:extLst/>
          </a:blip>
          <a:stretch>
            <a:fillRect/>
          </a:stretch>
        </p:blipFill>
        <p:spPr>
          <a:xfrm>
            <a:off x="12242800" y="508000"/>
            <a:ext cx="2617483" cy="33401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7" name="IMG_0558.jpg" descr="IMG_0558.jpg"/>
          <p:cNvPicPr>
            <a:picLocks noChangeAspect="1"/>
          </p:cNvPicPr>
          <p:nvPr/>
        </p:nvPicPr>
        <p:blipFill>
          <a:blip r:embed="rId2">
            <a:extLst/>
          </a:blip>
          <a:stretch>
            <a:fillRect/>
          </a:stretch>
        </p:blipFill>
        <p:spPr>
          <a:xfrm>
            <a:off x="5960533" y="215900"/>
            <a:ext cx="3860802" cy="2895600"/>
          </a:xfrm>
          <a:prstGeom prst="rect">
            <a:avLst/>
          </a:prstGeom>
          <a:ln w="12700">
            <a:miter lim="400000"/>
          </a:ln>
        </p:spPr>
      </p:pic>
      <p:pic>
        <p:nvPicPr>
          <p:cNvPr id="638" name="IMG_0050.jpg" descr="IMG_0050.jpg"/>
          <p:cNvPicPr>
            <a:picLocks noChangeAspect="1"/>
          </p:cNvPicPr>
          <p:nvPr/>
        </p:nvPicPr>
        <p:blipFill>
          <a:blip r:embed="rId3">
            <a:extLst/>
          </a:blip>
          <a:stretch>
            <a:fillRect/>
          </a:stretch>
        </p:blipFill>
        <p:spPr>
          <a:xfrm>
            <a:off x="11057466" y="3632200"/>
            <a:ext cx="4191001" cy="3143250"/>
          </a:xfrm>
          <a:prstGeom prst="rect">
            <a:avLst/>
          </a:prstGeom>
          <a:ln w="12700">
            <a:miter lim="400000"/>
          </a:ln>
        </p:spPr>
      </p:pic>
      <p:pic>
        <p:nvPicPr>
          <p:cNvPr id="639" name="IMG_0113.JPG" descr="IMG_0113.JPG"/>
          <p:cNvPicPr>
            <a:picLocks noChangeAspect="1"/>
          </p:cNvPicPr>
          <p:nvPr/>
        </p:nvPicPr>
        <p:blipFill>
          <a:blip r:embed="rId4">
            <a:extLst/>
          </a:blip>
          <a:stretch>
            <a:fillRect/>
          </a:stretch>
        </p:blipFill>
        <p:spPr>
          <a:xfrm>
            <a:off x="568325" y="4419600"/>
            <a:ext cx="2762251" cy="3683001"/>
          </a:xfrm>
          <a:prstGeom prst="rect">
            <a:avLst/>
          </a:prstGeom>
          <a:ln w="12700">
            <a:miter lim="400000"/>
          </a:ln>
        </p:spPr>
      </p:pic>
      <p:pic>
        <p:nvPicPr>
          <p:cNvPr id="640" name="IMG_0312.jpg" descr="IMG_0312.jpg"/>
          <p:cNvPicPr>
            <a:picLocks noChangeAspect="1"/>
          </p:cNvPicPr>
          <p:nvPr/>
        </p:nvPicPr>
        <p:blipFill>
          <a:blip r:embed="rId5">
            <a:extLst/>
          </a:blip>
          <a:stretch>
            <a:fillRect/>
          </a:stretch>
        </p:blipFill>
        <p:spPr>
          <a:xfrm>
            <a:off x="292100" y="393700"/>
            <a:ext cx="4419600" cy="3314700"/>
          </a:xfrm>
          <a:prstGeom prst="rect">
            <a:avLst/>
          </a:prstGeom>
          <a:ln w="12700">
            <a:miter lim="400000"/>
          </a:ln>
        </p:spPr>
      </p:pic>
      <p:pic>
        <p:nvPicPr>
          <p:cNvPr id="641" name="IMG_0542.jpg" descr="IMG_0542.jpg"/>
          <p:cNvPicPr>
            <a:picLocks noChangeAspect="1"/>
          </p:cNvPicPr>
          <p:nvPr/>
        </p:nvPicPr>
        <p:blipFill>
          <a:blip r:embed="rId6">
            <a:extLst/>
          </a:blip>
          <a:stretch>
            <a:fillRect/>
          </a:stretch>
        </p:blipFill>
        <p:spPr>
          <a:xfrm>
            <a:off x="11057466" y="260350"/>
            <a:ext cx="4152901" cy="3114675"/>
          </a:xfrm>
          <a:prstGeom prst="rect">
            <a:avLst/>
          </a:prstGeom>
          <a:ln w="12700">
            <a:miter lim="400000"/>
          </a:ln>
        </p:spPr>
      </p:pic>
      <p:pic>
        <p:nvPicPr>
          <p:cNvPr id="642" name="21-06-05_1622001.jpg" descr="21-06-05_1622001.jpg"/>
          <p:cNvPicPr>
            <a:picLocks noChangeAspect="1"/>
          </p:cNvPicPr>
          <p:nvPr/>
        </p:nvPicPr>
        <p:blipFill>
          <a:blip r:embed="rId7">
            <a:extLst/>
          </a:blip>
          <a:stretch>
            <a:fillRect/>
          </a:stretch>
        </p:blipFill>
        <p:spPr>
          <a:xfrm>
            <a:off x="11705166" y="6413500"/>
            <a:ext cx="3572935" cy="2679700"/>
          </a:xfrm>
          <a:prstGeom prst="rect">
            <a:avLst/>
          </a:prstGeom>
          <a:ln w="12700">
            <a:miter lim="400000"/>
          </a:ln>
        </p:spPr>
      </p:pic>
      <p:pic>
        <p:nvPicPr>
          <p:cNvPr id="643" name="03-02-07_094530_01.jpg" descr="03-02-07_094530_01.jpg"/>
          <p:cNvPicPr>
            <a:picLocks noChangeAspect="1"/>
          </p:cNvPicPr>
          <p:nvPr/>
        </p:nvPicPr>
        <p:blipFill>
          <a:blip r:embed="rId8">
            <a:extLst/>
          </a:blip>
          <a:stretch>
            <a:fillRect/>
          </a:stretch>
        </p:blipFill>
        <p:spPr>
          <a:xfrm>
            <a:off x="7112000" y="6007100"/>
            <a:ext cx="3572934" cy="2679700"/>
          </a:xfrm>
          <a:prstGeom prst="rect">
            <a:avLst/>
          </a:prstGeom>
          <a:ln w="12700">
            <a:miter lim="400000"/>
          </a:ln>
        </p:spPr>
      </p:pic>
      <p:pic>
        <p:nvPicPr>
          <p:cNvPr id="644" name="IMG_0302.JPG" descr="IMG_0302.JPG"/>
          <p:cNvPicPr>
            <a:picLocks noChangeAspect="1"/>
          </p:cNvPicPr>
          <p:nvPr/>
        </p:nvPicPr>
        <p:blipFill>
          <a:blip r:embed="rId9">
            <a:extLst/>
          </a:blip>
          <a:stretch>
            <a:fillRect/>
          </a:stretch>
        </p:blipFill>
        <p:spPr>
          <a:xfrm>
            <a:off x="3705225" y="4597400"/>
            <a:ext cx="2924175" cy="3898900"/>
          </a:xfrm>
          <a:prstGeom prst="rect">
            <a:avLst/>
          </a:prstGeom>
          <a:ln w="12700">
            <a:miter lim="400000"/>
          </a:ln>
        </p:spPr>
      </p:pic>
      <p:pic>
        <p:nvPicPr>
          <p:cNvPr id="645" name="IMG_0872.jpg" descr="IMG_0872.jpg"/>
          <p:cNvPicPr>
            <a:picLocks noChangeAspect="1"/>
          </p:cNvPicPr>
          <p:nvPr/>
        </p:nvPicPr>
        <p:blipFill>
          <a:blip r:embed="rId10">
            <a:extLst/>
          </a:blip>
          <a:stretch>
            <a:fillRect/>
          </a:stretch>
        </p:blipFill>
        <p:spPr>
          <a:xfrm>
            <a:off x="6159500" y="2438400"/>
            <a:ext cx="4419600" cy="3314700"/>
          </a:xfrm>
          <a:prstGeom prst="rect">
            <a:avLst/>
          </a:prstGeom>
          <a:ln w="12700">
            <a:miter lim="400000"/>
          </a:ln>
        </p:spPr>
      </p:pic>
      <p:pic>
        <p:nvPicPr>
          <p:cNvPr id="646" name="BONNADAL.jpg" descr="BONNADAL.jpg"/>
          <p:cNvPicPr>
            <a:picLocks noChangeAspect="1"/>
          </p:cNvPicPr>
          <p:nvPr/>
        </p:nvPicPr>
        <p:blipFill>
          <a:blip r:embed="rId11">
            <a:extLst/>
          </a:blip>
          <a:stretch>
            <a:fillRect/>
          </a:stretch>
        </p:blipFill>
        <p:spPr>
          <a:xfrm>
            <a:off x="4152900" y="576444"/>
            <a:ext cx="7070190" cy="8001001"/>
          </a:xfrm>
          <a:prstGeom prst="rect">
            <a:avLst/>
          </a:prstGeom>
          <a:ln w="12700">
            <a:miter lim="400000"/>
          </a:ln>
        </p:spPr>
      </p:pic>
      <p:pic>
        <p:nvPicPr>
          <p:cNvPr id="647" name="IMG_0741.jpg" descr="IMG_0741.jpg"/>
          <p:cNvPicPr>
            <a:picLocks noChangeAspect="1"/>
          </p:cNvPicPr>
          <p:nvPr/>
        </p:nvPicPr>
        <p:blipFill>
          <a:blip r:embed="rId12">
            <a:extLst/>
          </a:blip>
          <a:stretch>
            <a:fillRect/>
          </a:stretch>
        </p:blipFill>
        <p:spPr>
          <a:xfrm>
            <a:off x="2768600" y="873125"/>
            <a:ext cx="9842500" cy="73818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7" grpId="2"/>
      <p:bldP build="whole" bldLvl="1" animBg="1" rev="0" advAuto="0" spid="646"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9" name="IMG_0558.jpg" descr="IMG_0558.jpg"/>
          <p:cNvPicPr>
            <a:picLocks noChangeAspect="1"/>
          </p:cNvPicPr>
          <p:nvPr/>
        </p:nvPicPr>
        <p:blipFill>
          <a:blip r:embed="rId2">
            <a:extLst/>
          </a:blip>
          <a:stretch>
            <a:fillRect/>
          </a:stretch>
        </p:blipFill>
        <p:spPr>
          <a:xfrm>
            <a:off x="5960533" y="215900"/>
            <a:ext cx="3860802" cy="2895600"/>
          </a:xfrm>
          <a:prstGeom prst="rect">
            <a:avLst/>
          </a:prstGeom>
          <a:ln w="12700">
            <a:miter lim="400000"/>
          </a:ln>
        </p:spPr>
      </p:pic>
      <p:pic>
        <p:nvPicPr>
          <p:cNvPr id="650" name="IMG_0050.jpg" descr="IMG_0050.jpg"/>
          <p:cNvPicPr>
            <a:picLocks noChangeAspect="1"/>
          </p:cNvPicPr>
          <p:nvPr/>
        </p:nvPicPr>
        <p:blipFill>
          <a:blip r:embed="rId3">
            <a:extLst/>
          </a:blip>
          <a:stretch>
            <a:fillRect/>
          </a:stretch>
        </p:blipFill>
        <p:spPr>
          <a:xfrm>
            <a:off x="11057466" y="3632200"/>
            <a:ext cx="4191001" cy="3143250"/>
          </a:xfrm>
          <a:prstGeom prst="rect">
            <a:avLst/>
          </a:prstGeom>
          <a:ln w="12700">
            <a:miter lim="400000"/>
          </a:ln>
        </p:spPr>
      </p:pic>
      <p:pic>
        <p:nvPicPr>
          <p:cNvPr id="651" name="IMG_0113.JPG" descr="IMG_0113.JPG"/>
          <p:cNvPicPr>
            <a:picLocks noChangeAspect="1"/>
          </p:cNvPicPr>
          <p:nvPr/>
        </p:nvPicPr>
        <p:blipFill>
          <a:blip r:embed="rId4">
            <a:extLst/>
          </a:blip>
          <a:stretch>
            <a:fillRect/>
          </a:stretch>
        </p:blipFill>
        <p:spPr>
          <a:xfrm>
            <a:off x="568325" y="4419600"/>
            <a:ext cx="2762251" cy="3683001"/>
          </a:xfrm>
          <a:prstGeom prst="rect">
            <a:avLst/>
          </a:prstGeom>
          <a:ln w="12700">
            <a:miter lim="400000"/>
          </a:ln>
        </p:spPr>
      </p:pic>
      <p:pic>
        <p:nvPicPr>
          <p:cNvPr id="652" name="IMG_0312.jpg" descr="IMG_0312.jpg"/>
          <p:cNvPicPr>
            <a:picLocks noChangeAspect="1"/>
          </p:cNvPicPr>
          <p:nvPr/>
        </p:nvPicPr>
        <p:blipFill>
          <a:blip r:embed="rId5">
            <a:extLst/>
          </a:blip>
          <a:stretch>
            <a:fillRect/>
          </a:stretch>
        </p:blipFill>
        <p:spPr>
          <a:xfrm>
            <a:off x="292100" y="393700"/>
            <a:ext cx="4419600" cy="3314700"/>
          </a:xfrm>
          <a:prstGeom prst="rect">
            <a:avLst/>
          </a:prstGeom>
          <a:ln w="12700">
            <a:miter lim="400000"/>
          </a:ln>
        </p:spPr>
      </p:pic>
      <p:pic>
        <p:nvPicPr>
          <p:cNvPr id="653" name="IMG_0542.jpg" descr="IMG_0542.jpg"/>
          <p:cNvPicPr>
            <a:picLocks noChangeAspect="1"/>
          </p:cNvPicPr>
          <p:nvPr/>
        </p:nvPicPr>
        <p:blipFill>
          <a:blip r:embed="rId6">
            <a:extLst/>
          </a:blip>
          <a:stretch>
            <a:fillRect/>
          </a:stretch>
        </p:blipFill>
        <p:spPr>
          <a:xfrm>
            <a:off x="11057466" y="260350"/>
            <a:ext cx="4152901" cy="3114675"/>
          </a:xfrm>
          <a:prstGeom prst="rect">
            <a:avLst/>
          </a:prstGeom>
          <a:ln w="12700">
            <a:miter lim="400000"/>
          </a:ln>
        </p:spPr>
      </p:pic>
      <p:pic>
        <p:nvPicPr>
          <p:cNvPr id="654" name="21-06-05_1622001.jpg" descr="21-06-05_1622001.jpg"/>
          <p:cNvPicPr>
            <a:picLocks noChangeAspect="1"/>
          </p:cNvPicPr>
          <p:nvPr/>
        </p:nvPicPr>
        <p:blipFill>
          <a:blip r:embed="rId7">
            <a:extLst/>
          </a:blip>
          <a:stretch>
            <a:fillRect/>
          </a:stretch>
        </p:blipFill>
        <p:spPr>
          <a:xfrm>
            <a:off x="11705166" y="6413500"/>
            <a:ext cx="3572935" cy="2679700"/>
          </a:xfrm>
          <a:prstGeom prst="rect">
            <a:avLst/>
          </a:prstGeom>
          <a:ln w="12700">
            <a:miter lim="400000"/>
          </a:ln>
        </p:spPr>
      </p:pic>
      <p:pic>
        <p:nvPicPr>
          <p:cNvPr id="655" name="03-02-07_094530_01.jpg" descr="03-02-07_094530_01.jpg"/>
          <p:cNvPicPr>
            <a:picLocks noChangeAspect="1"/>
          </p:cNvPicPr>
          <p:nvPr/>
        </p:nvPicPr>
        <p:blipFill>
          <a:blip r:embed="rId8">
            <a:extLst/>
          </a:blip>
          <a:stretch>
            <a:fillRect/>
          </a:stretch>
        </p:blipFill>
        <p:spPr>
          <a:xfrm>
            <a:off x="7112000" y="6007100"/>
            <a:ext cx="3572934" cy="2679700"/>
          </a:xfrm>
          <a:prstGeom prst="rect">
            <a:avLst/>
          </a:prstGeom>
          <a:ln w="12700">
            <a:miter lim="400000"/>
          </a:ln>
        </p:spPr>
      </p:pic>
      <p:pic>
        <p:nvPicPr>
          <p:cNvPr id="656" name="IMG_0302.JPG" descr="IMG_0302.JPG"/>
          <p:cNvPicPr>
            <a:picLocks noChangeAspect="1"/>
          </p:cNvPicPr>
          <p:nvPr/>
        </p:nvPicPr>
        <p:blipFill>
          <a:blip r:embed="rId9">
            <a:extLst/>
          </a:blip>
          <a:stretch>
            <a:fillRect/>
          </a:stretch>
        </p:blipFill>
        <p:spPr>
          <a:xfrm>
            <a:off x="3705225" y="4597400"/>
            <a:ext cx="2924175" cy="3898900"/>
          </a:xfrm>
          <a:prstGeom prst="rect">
            <a:avLst/>
          </a:prstGeom>
          <a:ln w="12700">
            <a:miter lim="400000"/>
          </a:ln>
        </p:spPr>
      </p:pic>
      <p:pic>
        <p:nvPicPr>
          <p:cNvPr id="657" name="IMG_0872.jpg" descr="IMG_0872.jpg"/>
          <p:cNvPicPr>
            <a:picLocks noChangeAspect="1"/>
          </p:cNvPicPr>
          <p:nvPr/>
        </p:nvPicPr>
        <p:blipFill>
          <a:blip r:embed="rId10">
            <a:extLst/>
          </a:blip>
          <a:stretch>
            <a:fillRect/>
          </a:stretch>
        </p:blipFill>
        <p:spPr>
          <a:xfrm>
            <a:off x="6159500" y="2438400"/>
            <a:ext cx="4419600" cy="3314700"/>
          </a:xfrm>
          <a:prstGeom prst="rect">
            <a:avLst/>
          </a:prstGeom>
          <a:ln w="12700">
            <a:miter lim="400000"/>
          </a:ln>
        </p:spPr>
      </p:pic>
      <p:pic>
        <p:nvPicPr>
          <p:cNvPr id="658" name="Sakaiger.tiff" descr="Sakaiger.tiff"/>
          <p:cNvPicPr>
            <a:picLocks noChangeAspect="1"/>
          </p:cNvPicPr>
          <p:nvPr/>
        </p:nvPicPr>
        <p:blipFill>
          <a:blip r:embed="rId11">
            <a:extLst/>
          </a:blip>
          <a:stretch>
            <a:fillRect/>
          </a:stretch>
        </p:blipFill>
        <p:spPr>
          <a:xfrm>
            <a:off x="89575" y="6842462"/>
            <a:ext cx="2019301" cy="2072938"/>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L T I"/>
          <p:cNvSpPr/>
          <p:nvPr/>
        </p:nvSpPr>
        <p:spPr>
          <a:xfrm>
            <a:off x="9867900" y="3568700"/>
            <a:ext cx="1511300" cy="2209800"/>
          </a:xfrm>
          <a:prstGeom prst="roundRect">
            <a:avLst>
              <a:gd name="adj" fmla="val 12605"/>
            </a:avLst>
          </a:prstGeom>
          <a:solidFill>
            <a:srgbClr val="8492C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4700">
                <a:effectLst>
                  <a:outerShdw sx="100000" sy="100000" kx="0" ky="0" algn="b" rotWithShape="0" blurRad="38100" dist="12700" dir="5400000">
                    <a:srgbClr val="000000">
                      <a:alpha val="50000"/>
                    </a:srgbClr>
                  </a:outerShdw>
                </a:effectLst>
              </a:defRPr>
            </a:pPr>
            <a:r>
              <a:t>L</a:t>
            </a:r>
            <a:br/>
            <a:r>
              <a:t>T</a:t>
            </a:r>
            <a:br/>
            <a:r>
              <a:t>I</a:t>
            </a:r>
          </a:p>
        </p:txBody>
      </p:sp>
      <p:pic>
        <p:nvPicPr>
          <p:cNvPr id="661" name="droppedImage.pdf" descr="droppedImage.pdf"/>
          <p:cNvPicPr>
            <a:picLocks noChangeAspect="1"/>
          </p:cNvPicPr>
          <p:nvPr/>
        </p:nvPicPr>
        <p:blipFill>
          <a:blip r:embed="rId2">
            <a:extLst/>
          </a:blip>
          <a:stretch>
            <a:fillRect/>
          </a:stretch>
        </p:blipFill>
        <p:spPr>
          <a:xfrm>
            <a:off x="914400" y="3962400"/>
            <a:ext cx="3289300" cy="978959"/>
          </a:xfrm>
          <a:prstGeom prst="rect">
            <a:avLst/>
          </a:prstGeom>
          <a:ln w="12700">
            <a:miter lim="400000"/>
          </a:ln>
        </p:spPr>
      </p:pic>
      <p:pic>
        <p:nvPicPr>
          <p:cNvPr id="662" name="droppedImage.pdf" descr="droppedImage.pdf"/>
          <p:cNvPicPr>
            <a:picLocks noChangeAspect="1"/>
          </p:cNvPicPr>
          <p:nvPr/>
        </p:nvPicPr>
        <p:blipFill>
          <a:blip r:embed="rId3">
            <a:extLst/>
          </a:blip>
          <a:stretch>
            <a:fillRect/>
          </a:stretch>
        </p:blipFill>
        <p:spPr>
          <a:xfrm>
            <a:off x="457200" y="7302500"/>
            <a:ext cx="3619501" cy="1387788"/>
          </a:xfrm>
          <a:prstGeom prst="rect">
            <a:avLst/>
          </a:prstGeom>
          <a:ln w="12700">
            <a:miter lim="400000"/>
          </a:ln>
        </p:spPr>
      </p:pic>
      <p:pic>
        <p:nvPicPr>
          <p:cNvPr id="663" name="droppedImage.pdf" descr="droppedImage.pdf"/>
          <p:cNvPicPr>
            <a:picLocks noChangeAspect="1"/>
          </p:cNvPicPr>
          <p:nvPr/>
        </p:nvPicPr>
        <p:blipFill>
          <a:blip r:embed="rId4">
            <a:extLst/>
          </a:blip>
          <a:stretch>
            <a:fillRect/>
          </a:stretch>
        </p:blipFill>
        <p:spPr>
          <a:xfrm>
            <a:off x="11988800" y="7162800"/>
            <a:ext cx="3698241" cy="1422401"/>
          </a:xfrm>
          <a:prstGeom prst="rect">
            <a:avLst/>
          </a:prstGeom>
          <a:ln w="12700">
            <a:miter lim="400000"/>
          </a:ln>
        </p:spPr>
      </p:pic>
      <p:sp>
        <p:nvSpPr>
          <p:cNvPr id="664" name="Line"/>
          <p:cNvSpPr/>
          <p:nvPr/>
        </p:nvSpPr>
        <p:spPr>
          <a:xfrm>
            <a:off x="4198775" y="4432041"/>
            <a:ext cx="5691675" cy="233265"/>
          </a:xfrm>
          <a:prstGeom prst="line">
            <a:avLst/>
          </a:prstGeom>
          <a:ln w="88900">
            <a:solidFill>
              <a:srgbClr val="8492C4"/>
            </a:solidFill>
            <a:miter lim="400000"/>
            <a:headEnd type="stealth"/>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grpSp>
        <p:nvGrpSpPr>
          <p:cNvPr id="678" name="Group"/>
          <p:cNvGrpSpPr/>
          <p:nvPr/>
        </p:nvGrpSpPr>
        <p:grpSpPr>
          <a:xfrm>
            <a:off x="863599" y="292099"/>
            <a:ext cx="9026851" cy="8509001"/>
            <a:chOff x="0" y="0"/>
            <a:chExt cx="9026849" cy="8508999"/>
          </a:xfrm>
        </p:grpSpPr>
        <p:pic>
          <p:nvPicPr>
            <p:cNvPr id="665" name="droppedImage.pdf" descr="droppedImage.pdf"/>
            <p:cNvPicPr>
              <a:picLocks noChangeAspect="1"/>
            </p:cNvPicPr>
            <p:nvPr/>
          </p:nvPicPr>
          <p:blipFill>
            <a:blip r:embed="rId5">
              <a:extLst/>
            </a:blip>
            <a:stretch>
              <a:fillRect/>
            </a:stretch>
          </p:blipFill>
          <p:spPr>
            <a:xfrm>
              <a:off x="6819900" y="0"/>
              <a:ext cx="1612901" cy="1388320"/>
            </a:xfrm>
            <a:prstGeom prst="rect">
              <a:avLst/>
            </a:prstGeom>
            <a:ln w="12700" cap="flat">
              <a:noFill/>
              <a:miter lim="400000"/>
            </a:ln>
            <a:effectLst/>
          </p:spPr>
        </p:pic>
        <p:pic>
          <p:nvPicPr>
            <p:cNvPr id="666" name="droppedImage.pdf" descr="droppedImage.pdf"/>
            <p:cNvPicPr>
              <a:picLocks noChangeAspect="1"/>
            </p:cNvPicPr>
            <p:nvPr/>
          </p:nvPicPr>
          <p:blipFill>
            <a:blip r:embed="rId6">
              <a:extLst/>
            </a:blip>
            <a:stretch>
              <a:fillRect/>
            </a:stretch>
          </p:blipFill>
          <p:spPr>
            <a:xfrm>
              <a:off x="0" y="2578100"/>
              <a:ext cx="2804415" cy="774701"/>
            </a:xfrm>
            <a:prstGeom prst="rect">
              <a:avLst/>
            </a:prstGeom>
            <a:ln w="12700" cap="flat">
              <a:noFill/>
              <a:miter lim="400000"/>
            </a:ln>
            <a:effectLst/>
          </p:spPr>
        </p:pic>
        <p:pic>
          <p:nvPicPr>
            <p:cNvPr id="667" name="droppedImage.pdf" descr="droppedImage.pdf"/>
            <p:cNvPicPr>
              <a:picLocks noChangeAspect="1"/>
            </p:cNvPicPr>
            <p:nvPr/>
          </p:nvPicPr>
          <p:blipFill>
            <a:blip r:embed="rId7">
              <a:extLst/>
            </a:blip>
            <a:stretch>
              <a:fillRect/>
            </a:stretch>
          </p:blipFill>
          <p:spPr>
            <a:xfrm>
              <a:off x="2921000" y="381000"/>
              <a:ext cx="3305387" cy="812801"/>
            </a:xfrm>
            <a:prstGeom prst="rect">
              <a:avLst/>
            </a:prstGeom>
            <a:ln w="12700" cap="flat">
              <a:noFill/>
              <a:miter lim="400000"/>
            </a:ln>
            <a:effectLst/>
          </p:spPr>
        </p:pic>
        <p:pic>
          <p:nvPicPr>
            <p:cNvPr id="668" name="droppedImage.pdf" descr="droppedImage.pdf"/>
            <p:cNvPicPr>
              <a:picLocks noChangeAspect="1"/>
            </p:cNvPicPr>
            <p:nvPr/>
          </p:nvPicPr>
          <p:blipFill>
            <a:blip r:embed="rId8">
              <a:extLst/>
            </a:blip>
            <a:stretch>
              <a:fillRect/>
            </a:stretch>
          </p:blipFill>
          <p:spPr>
            <a:xfrm>
              <a:off x="711200" y="1384300"/>
              <a:ext cx="3644123" cy="939800"/>
            </a:xfrm>
            <a:prstGeom prst="rect">
              <a:avLst/>
            </a:prstGeom>
            <a:ln w="12700" cap="flat">
              <a:noFill/>
              <a:miter lim="400000"/>
            </a:ln>
            <a:effectLst/>
          </p:spPr>
        </p:pic>
        <p:pic>
          <p:nvPicPr>
            <p:cNvPr id="669" name="droppedImage.pdf" descr="droppedImage.pdf"/>
            <p:cNvPicPr>
              <a:picLocks noChangeAspect="1"/>
            </p:cNvPicPr>
            <p:nvPr/>
          </p:nvPicPr>
          <p:blipFill>
            <a:blip r:embed="rId9">
              <a:extLst/>
            </a:blip>
            <a:stretch>
              <a:fillRect/>
            </a:stretch>
          </p:blipFill>
          <p:spPr>
            <a:xfrm>
              <a:off x="1574800" y="5003800"/>
              <a:ext cx="1930400" cy="1117600"/>
            </a:xfrm>
            <a:prstGeom prst="rect">
              <a:avLst/>
            </a:prstGeom>
            <a:ln w="12700" cap="flat">
              <a:noFill/>
              <a:miter lim="400000"/>
            </a:ln>
            <a:effectLst/>
          </p:spPr>
        </p:pic>
        <p:pic>
          <p:nvPicPr>
            <p:cNvPr id="670" name="droppedImage.pdf" descr="droppedImage.pdf"/>
            <p:cNvPicPr>
              <a:picLocks noChangeAspect="1"/>
            </p:cNvPicPr>
            <p:nvPr/>
          </p:nvPicPr>
          <p:blipFill>
            <a:blip r:embed="rId10">
              <a:extLst/>
            </a:blip>
            <a:stretch>
              <a:fillRect/>
            </a:stretch>
          </p:blipFill>
          <p:spPr>
            <a:xfrm>
              <a:off x="6578600" y="6896100"/>
              <a:ext cx="1612900" cy="1612900"/>
            </a:xfrm>
            <a:prstGeom prst="rect">
              <a:avLst/>
            </a:prstGeom>
            <a:ln w="12700" cap="flat">
              <a:noFill/>
              <a:miter lim="400000"/>
            </a:ln>
            <a:effectLst/>
          </p:spPr>
        </p:pic>
        <p:sp>
          <p:nvSpPr>
            <p:cNvPr id="671" name="Line"/>
            <p:cNvSpPr/>
            <p:nvPr/>
          </p:nvSpPr>
          <p:spPr>
            <a:xfrm>
              <a:off x="4781420" y="1224124"/>
              <a:ext cx="4198777" cy="3079103"/>
            </a:xfrm>
            <a:prstGeom prst="line">
              <a:avLst/>
            </a:prstGeom>
            <a:noFill/>
            <a:ln w="88900" cap="flat">
              <a:solidFill>
                <a:srgbClr val="8492C4"/>
              </a:solidFill>
              <a:prstDash val="solid"/>
              <a:miter lim="400000"/>
              <a:headEnd type="stealth" w="med" len="med"/>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672" name="Line"/>
            <p:cNvSpPr/>
            <p:nvPr/>
          </p:nvSpPr>
          <p:spPr>
            <a:xfrm>
              <a:off x="7650583" y="1480716"/>
              <a:ext cx="1301363" cy="2748644"/>
            </a:xfrm>
            <a:prstGeom prst="line">
              <a:avLst/>
            </a:prstGeom>
            <a:noFill/>
            <a:ln w="88900" cap="flat">
              <a:solidFill>
                <a:srgbClr val="8492C4"/>
              </a:solidFill>
              <a:prstDash val="solid"/>
              <a:miter lim="400000"/>
              <a:headEnd type="stealth" w="med" len="med"/>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673" name="Line"/>
            <p:cNvSpPr/>
            <p:nvPr/>
          </p:nvSpPr>
          <p:spPr>
            <a:xfrm>
              <a:off x="4368800" y="1866900"/>
              <a:ext cx="4541417" cy="2366347"/>
            </a:xfrm>
            <a:prstGeom prst="line">
              <a:avLst/>
            </a:prstGeom>
            <a:noFill/>
            <a:ln w="88900" cap="flat">
              <a:solidFill>
                <a:srgbClr val="8492C4"/>
              </a:solidFill>
              <a:prstDash val="solid"/>
              <a:miter lim="400000"/>
              <a:headEnd type="stealth" w="med" len="med"/>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674" name="Line"/>
            <p:cNvSpPr/>
            <p:nvPr/>
          </p:nvSpPr>
          <p:spPr>
            <a:xfrm>
              <a:off x="2821992" y="2950287"/>
              <a:ext cx="6088225" cy="1376267"/>
            </a:xfrm>
            <a:prstGeom prst="line">
              <a:avLst/>
            </a:prstGeom>
            <a:noFill/>
            <a:ln w="88900" cap="flat">
              <a:solidFill>
                <a:srgbClr val="8492C4"/>
              </a:solidFill>
              <a:prstDash val="solid"/>
              <a:miter lim="400000"/>
              <a:headEnd type="stealth" w="med" len="med"/>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675" name="Line"/>
            <p:cNvSpPr/>
            <p:nvPr/>
          </p:nvSpPr>
          <p:spPr>
            <a:xfrm flipV="1">
              <a:off x="3428481" y="4396535"/>
              <a:ext cx="5598369" cy="1236305"/>
            </a:xfrm>
            <a:prstGeom prst="line">
              <a:avLst/>
            </a:prstGeom>
            <a:noFill/>
            <a:ln w="88900" cap="flat">
              <a:solidFill>
                <a:srgbClr val="8492C4"/>
              </a:solidFill>
              <a:prstDash val="solid"/>
              <a:miter lim="400000"/>
              <a:headEnd type="stealth" w="med" len="med"/>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676" name="Line"/>
            <p:cNvSpPr/>
            <p:nvPr/>
          </p:nvSpPr>
          <p:spPr>
            <a:xfrm flipV="1">
              <a:off x="5107992" y="4326552"/>
              <a:ext cx="3918857" cy="2332655"/>
            </a:xfrm>
            <a:prstGeom prst="line">
              <a:avLst/>
            </a:prstGeom>
            <a:noFill/>
            <a:ln w="88900" cap="flat">
              <a:solidFill>
                <a:srgbClr val="8492C4"/>
              </a:solidFill>
              <a:prstDash val="solid"/>
              <a:miter lim="400000"/>
              <a:headEnd type="stealth" w="med" len="med"/>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677" name="Line"/>
            <p:cNvSpPr/>
            <p:nvPr/>
          </p:nvSpPr>
          <p:spPr>
            <a:xfrm flipV="1">
              <a:off x="7603931" y="4513165"/>
              <a:ext cx="1259633" cy="2402634"/>
            </a:xfrm>
            <a:prstGeom prst="line">
              <a:avLst/>
            </a:prstGeom>
            <a:noFill/>
            <a:ln w="88900" cap="flat">
              <a:solidFill>
                <a:srgbClr val="8492C4"/>
              </a:solidFill>
              <a:prstDash val="solid"/>
              <a:miter lim="400000"/>
              <a:headEnd type="stealth" w="med" len="med"/>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grpSp>
      <p:pic>
        <p:nvPicPr>
          <p:cNvPr id="679" name="droppedImage.pdf" descr="droppedImage.pdf"/>
          <p:cNvPicPr>
            <a:picLocks noChangeAspect="1"/>
          </p:cNvPicPr>
          <p:nvPr/>
        </p:nvPicPr>
        <p:blipFill>
          <a:blip r:embed="rId11">
            <a:extLst/>
          </a:blip>
          <a:stretch>
            <a:fillRect/>
          </a:stretch>
        </p:blipFill>
        <p:spPr>
          <a:xfrm>
            <a:off x="11412860" y="3263997"/>
            <a:ext cx="4855840" cy="2806701"/>
          </a:xfrm>
          <a:prstGeom prst="rect">
            <a:avLst/>
          </a:prstGeom>
          <a:ln w="12700">
            <a:miter lim="400000"/>
          </a:ln>
        </p:spPr>
      </p:pic>
      <p:grpSp>
        <p:nvGrpSpPr>
          <p:cNvPr id="682" name="Group"/>
          <p:cNvGrpSpPr/>
          <p:nvPr/>
        </p:nvGrpSpPr>
        <p:grpSpPr>
          <a:xfrm>
            <a:off x="5067300" y="7061200"/>
            <a:ext cx="1181100" cy="1181100"/>
            <a:chOff x="0" y="0"/>
            <a:chExt cx="1181100" cy="1181100"/>
          </a:xfrm>
        </p:grpSpPr>
        <p:sp>
          <p:nvSpPr>
            <p:cNvPr id="680" name="Square"/>
            <p:cNvSpPr/>
            <p:nvPr/>
          </p:nvSpPr>
          <p:spPr>
            <a:xfrm>
              <a:off x="0" y="0"/>
              <a:ext cx="1181100" cy="11811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600">
                  <a:effectLst>
                    <a:outerShdw sx="100000" sy="100000" kx="0" ky="0" algn="b" rotWithShape="0" blurRad="38100" dist="12700" dir="5400000">
                      <a:srgbClr val="000000">
                        <a:alpha val="50000"/>
                      </a:srgbClr>
                    </a:outerShdw>
                  </a:effectLst>
                </a:defRPr>
              </a:pPr>
            </a:p>
          </p:txBody>
        </p:sp>
        <p:pic>
          <p:nvPicPr>
            <p:cNvPr id="681" name="logo_canvas_small.png" descr="logo_canvas_small.png"/>
            <p:cNvPicPr>
              <a:picLocks noChangeAspect="1"/>
            </p:cNvPicPr>
            <p:nvPr/>
          </p:nvPicPr>
          <p:blipFill>
            <a:blip r:embed="rId12">
              <a:extLst/>
            </a:blip>
            <a:stretch>
              <a:fillRect/>
            </a:stretch>
          </p:blipFill>
          <p:spPr>
            <a:xfrm>
              <a:off x="127000" y="139700"/>
              <a:ext cx="927101" cy="908180"/>
            </a:xfrm>
            <a:prstGeom prst="rect">
              <a:avLst/>
            </a:prstGeom>
            <a:ln w="12700" cap="flat">
              <a:noFill/>
              <a:miter lim="400000"/>
            </a:ln>
            <a:effectLst/>
          </p:spPr>
        </p:pic>
      </p:grpSp>
      <p:sp>
        <p:nvSpPr>
          <p:cNvPr id="683" name="IMS LTI Nearly Universal in 2012"/>
          <p:cNvSpPr txBox="1"/>
          <p:nvPr>
            <p:ph type="title"/>
          </p:nvPr>
        </p:nvSpPr>
        <p:spPr>
          <a:xfrm>
            <a:off x="9410700" y="304800"/>
            <a:ext cx="6350000" cy="2298700"/>
          </a:xfrm>
          <a:prstGeom prst="rect">
            <a:avLst/>
          </a:prstGeom>
        </p:spPr>
        <p:txBody>
          <a:bodyPr/>
          <a:lstStyle>
            <a:lvl1pPr>
              <a:defRPr sz="4600">
                <a:solidFill>
                  <a:srgbClr val="FF40FF"/>
                </a:solidFill>
              </a:defRPr>
            </a:lvl1pPr>
          </a:lstStyle>
          <a:p>
            <a:pPr/>
            <a:r>
              <a:t>IMS LTI Nearly Universal in 2012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678"/>
                                        </p:tgtEl>
                                        <p:attrNameLst>
                                          <p:attrName>style.visibility</p:attrName>
                                        </p:attrNameLst>
                                      </p:cBhvr>
                                      <p:to>
                                        <p:strVal val="visible"/>
                                      </p:to>
                                    </p:set>
                                    <p:animEffect filter="wipe(down)" transition="in">
                                      <p:cBhvr>
                                        <p:cTn id="7" dur="15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8"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5" name="million-miles=delta.png" descr="million-miles=delta.png"/>
          <p:cNvPicPr>
            <a:picLocks noChangeAspect="1"/>
          </p:cNvPicPr>
          <p:nvPr/>
        </p:nvPicPr>
        <p:blipFill>
          <a:blip r:embed="rId2">
            <a:extLst/>
          </a:blip>
          <a:stretch>
            <a:fillRect/>
          </a:stretch>
        </p:blipFill>
        <p:spPr>
          <a:xfrm>
            <a:off x="1917700" y="381000"/>
            <a:ext cx="12738100" cy="8153400"/>
          </a:xfrm>
          <a:prstGeom prst="rect">
            <a:avLst/>
          </a:prstGeom>
          <a:ln w="12700">
            <a:miter lim="400000"/>
          </a:ln>
        </p:spPr>
      </p:pic>
      <p:sp>
        <p:nvSpPr>
          <p:cNvPr id="686" name="Dr. Chuck - Up in the Air"/>
          <p:cNvSpPr/>
          <p:nvPr/>
        </p:nvSpPr>
        <p:spPr>
          <a:xfrm>
            <a:off x="9603233" y="7785100"/>
            <a:ext cx="47785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991B31"/>
                </a:solidFill>
              </a:defRPr>
            </a:lvl1pPr>
          </a:lstStyle>
          <a:p>
            <a:pPr/>
            <a:r>
              <a:t>Dr. Chuck - Up in the Air</a:t>
            </a:r>
          </a:p>
        </p:txBody>
      </p:sp>
      <p:pic>
        <p:nvPicPr>
          <p:cNvPr id="687" name="Untitled.png" descr="Untitled.png"/>
          <p:cNvPicPr>
            <a:picLocks noChangeAspect="1"/>
          </p:cNvPicPr>
          <p:nvPr/>
        </p:nvPicPr>
        <p:blipFill>
          <a:blip r:embed="rId3">
            <a:extLst/>
          </a:blip>
          <a:stretch>
            <a:fillRect/>
          </a:stretch>
        </p:blipFill>
        <p:spPr>
          <a:xfrm>
            <a:off x="9017000" y="3454400"/>
            <a:ext cx="4305300" cy="32258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7" grpId="1"/>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9" name="coursera-intro-01.png" descr="coursera-intro-01.png"/>
          <p:cNvPicPr>
            <a:picLocks noChangeAspect="1"/>
          </p:cNvPicPr>
          <p:nvPr/>
        </p:nvPicPr>
        <p:blipFill>
          <a:blip r:embed="rId2">
            <a:extLst/>
          </a:blip>
          <a:stretch>
            <a:fillRect/>
          </a:stretch>
        </p:blipFill>
        <p:spPr>
          <a:xfrm>
            <a:off x="2349500" y="266700"/>
            <a:ext cx="13130858" cy="7442200"/>
          </a:xfrm>
          <a:prstGeom prst="rect">
            <a:avLst/>
          </a:prstGeom>
          <a:ln w="12700">
            <a:miter lim="400000"/>
          </a:ln>
        </p:spPr>
      </p:pic>
      <p:sp>
        <p:nvSpPr>
          <p:cNvPr id="690" name="https://www.coursera.org/course/insidetheinternet"/>
          <p:cNvSpPr/>
          <p:nvPr/>
        </p:nvSpPr>
        <p:spPr>
          <a:xfrm>
            <a:off x="419100" y="8153400"/>
            <a:ext cx="8961351" cy="596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FFFB00"/>
                </a:solidFill>
              </a:defRPr>
            </a:lvl1pPr>
          </a:lstStyle>
          <a:p>
            <a:pPr/>
            <a:r>
              <a:t>https://www.coursera.org/course/insidetheinternet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92" name="droppedImage.tiff" descr="droppedImage.tiff"/>
          <p:cNvPicPr>
            <a:picLocks noChangeAspect="1"/>
          </p:cNvPicPr>
          <p:nvPr/>
        </p:nvPicPr>
        <p:blipFill>
          <a:blip r:embed="rId2">
            <a:extLst/>
          </a:blip>
          <a:stretch>
            <a:fillRect/>
          </a:stretch>
        </p:blipFill>
        <p:spPr>
          <a:xfrm>
            <a:off x="927100" y="148959"/>
            <a:ext cx="14389101" cy="8842641"/>
          </a:xfrm>
          <a:prstGeom prst="rect">
            <a:avLst/>
          </a:prstGeom>
          <a:ln w="12700">
            <a:miter lim="400000"/>
          </a:ln>
        </p:spPr>
      </p:pic>
      <p:sp>
        <p:nvSpPr>
          <p:cNvPr id="693" name="Shape"/>
          <p:cNvSpPr/>
          <p:nvPr/>
        </p:nvSpPr>
        <p:spPr>
          <a:xfrm>
            <a:off x="1396468" y="1092197"/>
            <a:ext cx="8684890" cy="6464038"/>
          </a:xfrm>
          <a:custGeom>
            <a:avLst/>
            <a:gdLst/>
            <a:ahLst/>
            <a:cxnLst>
              <a:cxn ang="0">
                <a:pos x="wd2" y="hd2"/>
              </a:cxn>
              <a:cxn ang="5400000">
                <a:pos x="wd2" y="hd2"/>
              </a:cxn>
              <a:cxn ang="10800000">
                <a:pos x="wd2" y="hd2"/>
              </a:cxn>
              <a:cxn ang="16200000">
                <a:pos x="wd2" y="hd2"/>
              </a:cxn>
            </a:cxnLst>
            <a:rect l="0" t="0" r="r" b="b"/>
            <a:pathLst>
              <a:path w="21600" h="21293" fill="norm" stroke="1" extrusionOk="0">
                <a:moveTo>
                  <a:pt x="20553" y="15811"/>
                </a:moveTo>
                <a:lnTo>
                  <a:pt x="21600" y="21293"/>
                </a:lnTo>
                <a:lnTo>
                  <a:pt x="6756" y="20726"/>
                </a:lnTo>
                <a:lnTo>
                  <a:pt x="904" y="17449"/>
                </a:lnTo>
                <a:lnTo>
                  <a:pt x="0" y="12786"/>
                </a:lnTo>
                <a:lnTo>
                  <a:pt x="2474" y="8060"/>
                </a:lnTo>
                <a:lnTo>
                  <a:pt x="6470" y="2830"/>
                </a:lnTo>
                <a:lnTo>
                  <a:pt x="10086" y="1192"/>
                </a:lnTo>
                <a:cubicBezTo>
                  <a:pt x="10086" y="1192"/>
                  <a:pt x="13070" y="-307"/>
                  <a:pt x="13607" y="57"/>
                </a:cubicBezTo>
                <a:cubicBezTo>
                  <a:pt x="14300" y="527"/>
                  <a:pt x="15367" y="5792"/>
                  <a:pt x="15367" y="5792"/>
                </a:cubicBezTo>
                <a:lnTo>
                  <a:pt x="20553" y="15811"/>
                </a:lnTo>
                <a:close/>
              </a:path>
            </a:pathLst>
          </a:custGeom>
          <a:solidFill>
            <a:srgbClr val="000000">
              <a:alpha val="72000"/>
            </a:srgbClr>
          </a:solidFill>
          <a:ln w="12700">
            <a:miter lim="400000"/>
          </a:ln>
        </p:spPr>
        <p:txBody>
          <a:bodyPr lIns="50800" tIns="50800" rIns="50800" bIns="50800" anchor="ctr"/>
          <a:lstStyle/>
          <a:p>
            <a:pPr/>
          </a:p>
        </p:txBody>
      </p:sp>
      <p:sp>
        <p:nvSpPr>
          <p:cNvPr id="694" name="Line"/>
          <p:cNvSpPr/>
          <p:nvPr/>
        </p:nvSpPr>
        <p:spPr>
          <a:xfrm flipH="1">
            <a:off x="8731366" y="3766385"/>
            <a:ext cx="5374927" cy="1004983"/>
          </a:xfrm>
          <a:prstGeom prst="line">
            <a:avLst/>
          </a:prstGeom>
          <a:ln w="101600">
            <a:solidFill>
              <a:srgbClr val="000000">
                <a:alpha val="58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93"/>
                                        </p:tgtEl>
                                        <p:attrNameLst>
                                          <p:attrName>style.visibility</p:attrName>
                                        </p:attrNameLst>
                                      </p:cBhvr>
                                      <p:to>
                                        <p:strVal val="visible"/>
                                      </p:to>
                                    </p:set>
                                    <p:animEffect filter="fade" transition="in">
                                      <p:cBhvr>
                                        <p:cTn id="7" dur="1000"/>
                                        <p:tgtEl>
                                          <p:spTgt spid="69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694"/>
                                        </p:tgtEl>
                                        <p:attrNameLst>
                                          <p:attrName>style.visibility</p:attrName>
                                        </p:attrNameLst>
                                      </p:cBhvr>
                                      <p:to>
                                        <p:strVal val="visible"/>
                                      </p:to>
                                    </p:set>
                                    <p:animEffect filter="fade" transition="in">
                                      <p:cBhvr>
                                        <p:cTn id="12" dur="10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3" grpId="1"/>
      <p:bldP build="whole" bldLvl="1" animBg="1" rev="0" advAuto="0" spid="694" grpId="2"/>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6" name="droppedImage.tiff" descr="droppedImage.tiff"/>
          <p:cNvPicPr>
            <a:picLocks noChangeAspect="1"/>
          </p:cNvPicPr>
          <p:nvPr/>
        </p:nvPicPr>
        <p:blipFill>
          <a:blip r:embed="rId2">
            <a:extLst/>
          </a:blip>
          <a:stretch>
            <a:fillRect/>
          </a:stretch>
        </p:blipFill>
        <p:spPr>
          <a:xfrm>
            <a:off x="1288609" y="533400"/>
            <a:ext cx="13208001" cy="8069727"/>
          </a:xfrm>
          <a:prstGeom prst="rect">
            <a:avLst/>
          </a:prstGeom>
          <a:ln w="12700">
            <a:miter lim="400000"/>
          </a:ln>
        </p:spPr>
      </p:pic>
      <p:sp>
        <p:nvSpPr>
          <p:cNvPr id="697" name="Shape"/>
          <p:cNvSpPr/>
          <p:nvPr/>
        </p:nvSpPr>
        <p:spPr>
          <a:xfrm>
            <a:off x="1270000" y="1447800"/>
            <a:ext cx="8831012" cy="7128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326" y="16929"/>
                </a:moveTo>
                <a:lnTo>
                  <a:pt x="21600" y="21332"/>
                </a:lnTo>
                <a:lnTo>
                  <a:pt x="5614" y="21600"/>
                </a:lnTo>
                <a:lnTo>
                  <a:pt x="25" y="21318"/>
                </a:lnTo>
                <a:lnTo>
                  <a:pt x="0" y="532"/>
                </a:lnTo>
                <a:lnTo>
                  <a:pt x="2921" y="0"/>
                </a:lnTo>
                <a:lnTo>
                  <a:pt x="6617" y="0"/>
                </a:lnTo>
                <a:lnTo>
                  <a:pt x="10229" y="18"/>
                </a:lnTo>
                <a:cubicBezTo>
                  <a:pt x="10229" y="18"/>
                  <a:pt x="10812" y="478"/>
                  <a:pt x="11341" y="813"/>
                </a:cubicBezTo>
                <a:cubicBezTo>
                  <a:pt x="12022" y="1245"/>
                  <a:pt x="13864" y="6816"/>
                  <a:pt x="13864" y="6816"/>
                </a:cubicBezTo>
                <a:lnTo>
                  <a:pt x="20326" y="16929"/>
                </a:lnTo>
                <a:close/>
              </a:path>
            </a:pathLst>
          </a:custGeom>
          <a:solidFill>
            <a:srgbClr val="000000">
              <a:alpha val="72000"/>
            </a:srgbClr>
          </a:solidFill>
          <a:ln w="12700">
            <a:miter lim="400000"/>
          </a:ln>
        </p:spPr>
        <p:txBody>
          <a:bodyPr lIns="50800" tIns="50800" rIns="50800" bIns="50800" anchor="ctr"/>
          <a:lstStyle/>
          <a:p>
            <a:pPr/>
          </a:p>
        </p:txBody>
      </p:sp>
      <p:sp>
        <p:nvSpPr>
          <p:cNvPr id="698" name="Line"/>
          <p:cNvSpPr/>
          <p:nvPr/>
        </p:nvSpPr>
        <p:spPr>
          <a:xfrm flipH="1">
            <a:off x="7756107" y="2105902"/>
            <a:ext cx="2620942" cy="2768830"/>
          </a:xfrm>
          <a:prstGeom prst="line">
            <a:avLst/>
          </a:prstGeom>
          <a:ln w="101600">
            <a:solidFill>
              <a:srgbClr val="000000">
                <a:alpha val="58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97"/>
                                        </p:tgtEl>
                                        <p:attrNameLst>
                                          <p:attrName>style.visibility</p:attrName>
                                        </p:attrNameLst>
                                      </p:cBhvr>
                                      <p:to>
                                        <p:strVal val="visible"/>
                                      </p:to>
                                    </p:set>
                                    <p:animEffect filter="fade" transition="in">
                                      <p:cBhvr>
                                        <p:cTn id="7" dur="1000"/>
                                        <p:tgtEl>
                                          <p:spTgt spid="69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698"/>
                                        </p:tgtEl>
                                        <p:attrNameLst>
                                          <p:attrName>style.visibility</p:attrName>
                                        </p:attrNameLst>
                                      </p:cBhvr>
                                      <p:to>
                                        <p:strVal val="visible"/>
                                      </p:to>
                                    </p:set>
                                    <p:animEffect filter="fade" transition="in">
                                      <p:cBhvr>
                                        <p:cTn id="12" dur="1000"/>
                                        <p:tgtEl>
                                          <p:spTgt spid="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8" grpId="2"/>
      <p:bldP build="whole" bldLvl="1" animBg="1" rev="0" advAuto="0" spid="697"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0" name="droppedImage.pdf" descr="droppedImage.pdf"/>
          <p:cNvPicPr>
            <a:picLocks noChangeAspect="1"/>
          </p:cNvPicPr>
          <p:nvPr/>
        </p:nvPicPr>
        <p:blipFill>
          <a:blip r:embed="rId2">
            <a:extLst/>
          </a:blip>
          <a:stretch>
            <a:fillRect/>
          </a:stretch>
        </p:blipFill>
        <p:spPr>
          <a:xfrm>
            <a:off x="1346200" y="368300"/>
            <a:ext cx="13551444" cy="83947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stanford-quad.png" descr="stanford-quad.png"/>
          <p:cNvPicPr>
            <a:picLocks noChangeAspect="1"/>
          </p:cNvPicPr>
          <p:nvPr/>
        </p:nvPicPr>
        <p:blipFill>
          <a:blip r:embed="rId2">
            <a:extLst/>
          </a:blip>
          <a:stretch>
            <a:fillRect/>
          </a:stretch>
        </p:blipFill>
        <p:spPr>
          <a:xfrm rot="5411133">
            <a:off x="-755242" y="-1289759"/>
            <a:ext cx="10579101" cy="9753780"/>
          </a:xfrm>
          <a:prstGeom prst="rect">
            <a:avLst/>
          </a:prstGeom>
          <a:ln w="12700">
            <a:miter lim="400000"/>
          </a:ln>
        </p:spPr>
      </p:pic>
      <p:sp>
        <p:nvSpPr>
          <p:cNvPr id="203" name="Stanford University Quad 1887"/>
          <p:cNvSpPr/>
          <p:nvPr/>
        </p:nvSpPr>
        <p:spPr>
          <a:xfrm>
            <a:off x="10725298" y="7626350"/>
            <a:ext cx="39497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Stanford University Quad 1887</a:t>
            </a:r>
          </a:p>
        </p:txBody>
      </p:sp>
      <p:sp>
        <p:nvSpPr>
          <p:cNvPr id="204" name="Rectangle"/>
          <p:cNvSpPr/>
          <p:nvPr/>
        </p:nvSpPr>
        <p:spPr>
          <a:xfrm>
            <a:off x="7581900" y="4318000"/>
            <a:ext cx="596900" cy="508000"/>
          </a:xfrm>
          <a:prstGeom prst="rect">
            <a:avLst/>
          </a:prstGeom>
          <a:solidFill>
            <a:srgbClr val="0433FF"/>
          </a:solidFill>
          <a:ln w="12700">
            <a:miter lim="400000"/>
          </a:ln>
        </p:spPr>
        <p:txBody>
          <a:bodyPr lIns="50800" tIns="50800" rIns="50800" bIns="50800" anchor="ctr"/>
          <a:lstStyle/>
          <a:p>
            <a:pPr>
              <a:defRPr sz="2600">
                <a:effectLst>
                  <a:outerShdw sx="100000" sy="100000" kx="0" ky="0" algn="b" rotWithShape="0" blurRad="38100" dist="12700" dir="5400000">
                    <a:srgbClr val="000000">
                      <a:alpha val="50000"/>
                    </a:srgbClr>
                  </a:outerShdw>
                </a:effectLst>
              </a:defRPr>
            </a:pPr>
          </a:p>
        </p:txBody>
      </p:sp>
      <p:pic>
        <p:nvPicPr>
          <p:cNvPr id="205" name="Stanford-Quad-Street.png" descr="Stanford-Quad-Street.png"/>
          <p:cNvPicPr>
            <a:picLocks noChangeAspect="1"/>
          </p:cNvPicPr>
          <p:nvPr/>
        </p:nvPicPr>
        <p:blipFill>
          <a:blip r:embed="rId3">
            <a:extLst/>
          </a:blip>
          <a:stretch>
            <a:fillRect/>
          </a:stretch>
        </p:blipFill>
        <p:spPr>
          <a:xfrm>
            <a:off x="7569200" y="1181100"/>
            <a:ext cx="11874500" cy="6172200"/>
          </a:xfrm>
          <a:prstGeom prst="rect">
            <a:avLst/>
          </a:prstGeom>
          <a:ln w="88900">
            <a:solidFill>
              <a:srgbClr val="0433FF"/>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5"/>
                                        </p:tgtEl>
                                        <p:attrNameLst>
                                          <p:attrName>style.visibility</p:attrName>
                                        </p:attrNameLst>
                                      </p:cBhvr>
                                      <p:to>
                                        <p:strVal val="visible"/>
                                      </p:to>
                                    </p:set>
                                    <p:animEffect filter="fade" transition="in">
                                      <p:cBhvr>
                                        <p:cTn id="7"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2" name="2012-09-where-are-you.png" descr="2012-09-where-are-you.png"/>
          <p:cNvPicPr>
            <a:picLocks noChangeAspect="1"/>
          </p:cNvPicPr>
          <p:nvPr/>
        </p:nvPicPr>
        <p:blipFill>
          <a:blip r:embed="rId2">
            <a:extLst/>
          </a:blip>
          <a:stretch>
            <a:fillRect/>
          </a:stretch>
        </p:blipFill>
        <p:spPr>
          <a:xfrm>
            <a:off x="165100" y="914400"/>
            <a:ext cx="15925800" cy="7315200"/>
          </a:xfrm>
          <a:prstGeom prst="rect">
            <a:avLst/>
          </a:prstGeom>
          <a:ln w="12700">
            <a:miter lim="400000"/>
          </a:ln>
        </p:spPr>
      </p:pic>
      <p:sp>
        <p:nvSpPr>
          <p:cNvPr id="703" name="Location"/>
          <p:cNvSpPr/>
          <p:nvPr/>
        </p:nvSpPr>
        <p:spPr>
          <a:xfrm>
            <a:off x="892652" y="6686550"/>
            <a:ext cx="2209863" cy="7874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solidFill>
                  <a:srgbClr val="FF40FF"/>
                </a:solidFill>
              </a:defRPr>
            </a:lvl1pPr>
          </a:lstStyle>
          <a:p>
            <a:pPr/>
            <a:r>
              <a:t>Location</a:t>
            </a:r>
          </a:p>
        </p:txBody>
      </p:sp>
      <p:sp>
        <p:nvSpPr>
          <p:cNvPr id="704" name="http://www.dr-chuck.com/coursera/insidetheinternet/2012-001/maps/where.html"/>
          <p:cNvSpPr/>
          <p:nvPr/>
        </p:nvSpPr>
        <p:spPr>
          <a:xfrm>
            <a:off x="613419" y="8331200"/>
            <a:ext cx="1501839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hlinkClick r:id="rId3" invalidUrl="" action="" tgtFrame="" tooltip="" history="1" highlightClick="0" endSnd="0"/>
              </a:defRPr>
            </a:lvl1pPr>
          </a:lstStyle>
          <a:p>
            <a:pPr/>
            <a:r>
              <a:rPr>
                <a:hlinkClick r:id="rId3" invalidUrl="" action="" tgtFrame="" tooltip="" history="1" highlightClick="0" endSnd="0"/>
              </a:rPr>
              <a:t>http://www.dr-chuck.com/coursera/insidetheinternet/2012-001/maps/where.html</a:t>
            </a:r>
          </a:p>
        </p:txBody>
      </p:sp>
      <p:sp>
        <p:nvSpPr>
          <p:cNvPr id="705" name="n=4701"/>
          <p:cNvSpPr/>
          <p:nvPr/>
        </p:nvSpPr>
        <p:spPr>
          <a:xfrm>
            <a:off x="14367234" y="1079500"/>
            <a:ext cx="152429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40FF"/>
                </a:solidFill>
              </a:defRPr>
            </a:lvl1pPr>
          </a:lstStyle>
          <a:p>
            <a:pPr/>
            <a:r>
              <a:t>n=4701</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7" name="2012-09-what-school.png" descr="2012-09-what-school.png"/>
          <p:cNvPicPr>
            <a:picLocks noChangeAspect="1"/>
          </p:cNvPicPr>
          <p:nvPr/>
        </p:nvPicPr>
        <p:blipFill>
          <a:blip r:embed="rId2">
            <a:extLst/>
          </a:blip>
          <a:stretch>
            <a:fillRect/>
          </a:stretch>
        </p:blipFill>
        <p:spPr>
          <a:xfrm>
            <a:off x="279400" y="965200"/>
            <a:ext cx="15684500" cy="7200900"/>
          </a:xfrm>
          <a:prstGeom prst="rect">
            <a:avLst/>
          </a:prstGeom>
          <a:ln w="12700">
            <a:miter lim="400000"/>
          </a:ln>
        </p:spPr>
      </p:pic>
      <p:sp>
        <p:nvSpPr>
          <p:cNvPr id="708" name="School"/>
          <p:cNvSpPr/>
          <p:nvPr/>
        </p:nvSpPr>
        <p:spPr>
          <a:xfrm>
            <a:off x="1065522" y="6635750"/>
            <a:ext cx="1737123" cy="7874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solidFill>
                  <a:srgbClr val="FF40FF"/>
                </a:solidFill>
              </a:defRPr>
            </a:lvl1pPr>
          </a:lstStyle>
          <a:p>
            <a:pPr/>
            <a:r>
              <a:t>School</a:t>
            </a:r>
          </a:p>
        </p:txBody>
      </p:sp>
      <p:sp>
        <p:nvSpPr>
          <p:cNvPr id="709" name="http://www.dr-chuck.com/coursera/insidetheinternet/2012-001/maps/school.html"/>
          <p:cNvSpPr/>
          <p:nvPr/>
        </p:nvSpPr>
        <p:spPr>
          <a:xfrm>
            <a:off x="596900" y="8331200"/>
            <a:ext cx="1505143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hlinkClick r:id="rId3" invalidUrl="" action="" tgtFrame="" tooltip="" history="1" highlightClick="0" endSnd="0"/>
              </a:defRPr>
            </a:lvl1pPr>
          </a:lstStyle>
          <a:p>
            <a:pPr/>
            <a:r>
              <a:rPr>
                <a:hlinkClick r:id="rId3" invalidUrl="" action="" tgtFrame="" tooltip="" history="1" highlightClick="0" endSnd="0"/>
              </a:rPr>
              <a:t>http://www.dr-chuck.com/coursera/insidetheinternet/2012-001/maps/school.html</a:t>
            </a:r>
          </a:p>
        </p:txBody>
      </p:sp>
      <p:sp>
        <p:nvSpPr>
          <p:cNvPr id="710" name="n=4701"/>
          <p:cNvSpPr/>
          <p:nvPr/>
        </p:nvSpPr>
        <p:spPr>
          <a:xfrm>
            <a:off x="14367234" y="1079500"/>
            <a:ext cx="152429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40FF"/>
                </a:solidFill>
              </a:defRPr>
            </a:lvl1pPr>
          </a:lstStyle>
          <a:p>
            <a:pPr/>
            <a:r>
              <a:t>n=4701</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2" name="Untitled.png" descr="Untitled.png"/>
          <p:cNvPicPr>
            <a:picLocks noChangeAspect="1"/>
          </p:cNvPicPr>
          <p:nvPr/>
        </p:nvPicPr>
        <p:blipFill>
          <a:blip r:embed="rId2">
            <a:extLst/>
          </a:blip>
          <a:stretch>
            <a:fillRect/>
          </a:stretch>
        </p:blipFill>
        <p:spPr>
          <a:xfrm>
            <a:off x="5994400" y="1587500"/>
            <a:ext cx="10904794" cy="7734300"/>
          </a:xfrm>
          <a:prstGeom prst="rect">
            <a:avLst/>
          </a:prstGeom>
          <a:ln w="12700">
            <a:miter lim="400000"/>
          </a:ln>
        </p:spPr>
      </p:pic>
      <p:pic>
        <p:nvPicPr>
          <p:cNvPr id="713" name="Untitled.png" descr="Untitled.png"/>
          <p:cNvPicPr>
            <a:picLocks noChangeAspect="1"/>
          </p:cNvPicPr>
          <p:nvPr/>
        </p:nvPicPr>
        <p:blipFill>
          <a:blip r:embed="rId3">
            <a:extLst/>
          </a:blip>
          <a:stretch>
            <a:fillRect/>
          </a:stretch>
        </p:blipFill>
        <p:spPr>
          <a:xfrm>
            <a:off x="-574555" y="1615"/>
            <a:ext cx="9591556" cy="5867401"/>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http://www.youtube.com/watch?v=JzNHvmSv8T"/>
          <p:cNvSpPr/>
          <p:nvPr/>
        </p:nvSpPr>
        <p:spPr>
          <a:xfrm>
            <a:off x="7237685" y="8204200"/>
            <a:ext cx="9018315"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hlinkClick r:id="rId2" invalidUrl="" action="" tgtFrame="" tooltip="" history="1" highlightClick="0" endSnd="0"/>
              </a:defRPr>
            </a:lvl1pPr>
          </a:lstStyle>
          <a:p>
            <a:pPr/>
            <a:r>
              <a:rPr>
                <a:hlinkClick r:id="rId2" invalidUrl="" action="" tgtFrame="" tooltip="" history="1" highlightClick="0" endSnd="0"/>
              </a:rPr>
              <a:t>http://www.youtube.com/watch?v=JzNHvmSv8T</a:t>
            </a:r>
          </a:p>
        </p:txBody>
      </p:sp>
      <p:pic>
        <p:nvPicPr>
          <p:cNvPr id="716" name="Untitled.png" descr="Untitled.png"/>
          <p:cNvPicPr>
            <a:picLocks noChangeAspect="1"/>
          </p:cNvPicPr>
          <p:nvPr/>
        </p:nvPicPr>
        <p:blipFill>
          <a:blip r:embed="rId3">
            <a:extLst/>
          </a:blip>
          <a:stretch>
            <a:fillRect/>
          </a:stretch>
        </p:blipFill>
        <p:spPr>
          <a:xfrm>
            <a:off x="7962900" y="292100"/>
            <a:ext cx="6350000" cy="3340612"/>
          </a:xfrm>
          <a:prstGeom prst="rect">
            <a:avLst/>
          </a:prstGeom>
          <a:ln w="12700">
            <a:miter lim="400000"/>
          </a:ln>
        </p:spPr>
      </p:pic>
      <p:pic>
        <p:nvPicPr>
          <p:cNvPr id="717" name="Untitled.png" descr="Untitled.png"/>
          <p:cNvPicPr>
            <a:picLocks noChangeAspect="1"/>
          </p:cNvPicPr>
          <p:nvPr/>
        </p:nvPicPr>
        <p:blipFill>
          <a:blip r:embed="rId4">
            <a:extLst/>
          </a:blip>
          <a:stretch>
            <a:fillRect/>
          </a:stretch>
        </p:blipFill>
        <p:spPr>
          <a:xfrm>
            <a:off x="914400" y="228600"/>
            <a:ext cx="6350000" cy="3482579"/>
          </a:xfrm>
          <a:prstGeom prst="rect">
            <a:avLst/>
          </a:prstGeom>
          <a:ln w="12700">
            <a:miter lim="400000"/>
          </a:ln>
        </p:spPr>
      </p:pic>
      <p:sp>
        <p:nvSpPr>
          <p:cNvPr id="718" name="New York NY, Los Angeles CA, Ann Arbor MI, Wilmington, NC, Chicago IL, Washington, DC, Memphis, TN, Seattle WA, Seoul, Barcelona"/>
          <p:cNvSpPr/>
          <p:nvPr/>
        </p:nvSpPr>
        <p:spPr>
          <a:xfrm>
            <a:off x="708533" y="4819650"/>
            <a:ext cx="8293101"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B00"/>
                </a:solidFill>
              </a:defRPr>
            </a:lvl1pPr>
          </a:lstStyle>
          <a:p>
            <a:pPr/>
            <a:r>
              <a:t>New York NY, Los Angeles CA, Ann Arbor MI, Wilmington, NC, Chicago IL, Washington, DC, Memphis, TN, Seattle WA, Seoul, Barcelona</a:t>
            </a:r>
          </a:p>
        </p:txBody>
      </p:sp>
      <p:pic>
        <p:nvPicPr>
          <p:cNvPr id="719" name="IMG_2520.JPG" descr="IMG_2520.JPG"/>
          <p:cNvPicPr>
            <a:picLocks noChangeAspect="1"/>
          </p:cNvPicPr>
          <p:nvPr/>
        </p:nvPicPr>
        <p:blipFill>
          <a:blip r:embed="rId5">
            <a:extLst/>
          </a:blip>
          <a:stretch>
            <a:fillRect/>
          </a:stretch>
        </p:blipFill>
        <p:spPr>
          <a:xfrm>
            <a:off x="10582727" y="4114800"/>
            <a:ext cx="4830537" cy="3606801"/>
          </a:xfrm>
          <a:prstGeom prst="rect">
            <a:avLst/>
          </a:prstGeom>
          <a:ln w="12700">
            <a:miter lim="400000"/>
          </a:ln>
        </p:spPr>
      </p:pic>
      <p:sp>
        <p:nvSpPr>
          <p:cNvPr id="720" name="Text"/>
          <p:cNvSpPr/>
          <p:nvPr/>
        </p:nvSpPr>
        <p:spPr>
          <a:xfrm>
            <a:off x="7670800" y="4254500"/>
            <a:ext cx="92176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Text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2" name="Linda_Feng_Coursera_IHTS.png" descr="Linda_Feng_Coursera_IHTS.png"/>
          <p:cNvPicPr>
            <a:picLocks noChangeAspect="1"/>
          </p:cNvPicPr>
          <p:nvPr/>
        </p:nvPicPr>
        <p:blipFill>
          <a:blip r:embed="rId2">
            <a:extLst/>
          </a:blip>
          <a:stretch>
            <a:fillRect/>
          </a:stretch>
        </p:blipFill>
        <p:spPr>
          <a:xfrm>
            <a:off x="317500" y="-2635250"/>
            <a:ext cx="10431897" cy="13500100"/>
          </a:xfrm>
          <a:prstGeom prst="rect">
            <a:avLst/>
          </a:prstGeom>
          <a:ln w="12700">
            <a:miter lim="400000"/>
          </a:ln>
        </p:spPr>
      </p:pic>
      <p:pic>
        <p:nvPicPr>
          <p:cNvPr id="723" name="IHTS_sticker_R104861485_proof.png" descr="IHTS_sticker_R104861485_proof.png"/>
          <p:cNvPicPr>
            <a:picLocks noChangeAspect="1"/>
          </p:cNvPicPr>
          <p:nvPr/>
        </p:nvPicPr>
        <p:blipFill>
          <a:blip r:embed="rId3">
            <a:extLst/>
          </a:blip>
          <a:stretch>
            <a:fillRect/>
          </a:stretch>
        </p:blipFill>
        <p:spPr>
          <a:xfrm>
            <a:off x="11506200" y="3251200"/>
            <a:ext cx="3873500" cy="2654300"/>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Perhaps my approaches…"/>
          <p:cNvSpPr txBox="1"/>
          <p:nvPr>
            <p:ph type="ctrTitle"/>
          </p:nvPr>
        </p:nvSpPr>
        <p:spPr>
          <a:prstGeom prst="rect">
            <a:avLst/>
          </a:prstGeom>
        </p:spPr>
        <p:txBody>
          <a:bodyPr/>
          <a:lstStyle/>
          <a:p>
            <a:pPr>
              <a:defRPr>
                <a:solidFill>
                  <a:srgbClr val="00F900"/>
                </a:solidFill>
              </a:defRPr>
            </a:pPr>
            <a:r>
              <a:t>Perhaps my approaches </a:t>
            </a:r>
          </a:p>
          <a:p>
            <a:pPr>
              <a:defRPr>
                <a:solidFill>
                  <a:srgbClr val="00F900"/>
                </a:solidFill>
              </a:defRPr>
            </a:pPr>
            <a:r>
              <a:t>seem crazy...</a:t>
            </a:r>
          </a:p>
        </p:txBody>
      </p:sp>
      <p:sp>
        <p:nvSpPr>
          <p:cNvPr id="726" name="Double-click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Later that day, I receive a text message from an unknown 202 area code number:…"/>
          <p:cNvSpPr/>
          <p:nvPr/>
        </p:nvSpPr>
        <p:spPr>
          <a:xfrm>
            <a:off x="997030" y="4616450"/>
            <a:ext cx="14249848" cy="187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solidFill>
                  <a:srgbClr val="FFFB00"/>
                </a:solidFill>
              </a:defRPr>
            </a:pPr>
            <a:r>
              <a:t>Later that day, I receive a text message from an unknown 202 area code number:</a:t>
            </a:r>
          </a:p>
          <a:p>
            <a:pPr>
              <a:defRPr sz="3400">
                <a:solidFill>
                  <a:srgbClr val="F3B43C"/>
                </a:solidFill>
              </a:defRPr>
            </a:pPr>
          </a:p>
          <a:p>
            <a:pPr>
              <a:defRPr sz="5400">
                <a:solidFill>
                  <a:srgbClr val="F3B43C"/>
                </a:solidFill>
              </a:defRPr>
            </a:pPr>
            <a:r>
              <a:t>You will soon work for me.</a:t>
            </a:r>
          </a:p>
        </p:txBody>
      </p:sp>
      <p:sp>
        <p:nvSpPr>
          <p:cNvPr id="729" name="February 15, 2012"/>
          <p:cNvSpPr/>
          <p:nvPr/>
        </p:nvSpPr>
        <p:spPr>
          <a:xfrm>
            <a:off x="12767251" y="8140700"/>
            <a:ext cx="3384006" cy="596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F900"/>
                </a:solidFill>
              </a:defRPr>
            </a:lvl1pPr>
          </a:lstStyle>
          <a:p>
            <a:pPr/>
            <a:r>
              <a:t>February 15, 2012 </a:t>
            </a:r>
          </a:p>
        </p:txBody>
      </p:sp>
      <p:grpSp>
        <p:nvGrpSpPr>
          <p:cNvPr id="732" name="Group"/>
          <p:cNvGrpSpPr/>
          <p:nvPr/>
        </p:nvGrpSpPr>
        <p:grpSpPr>
          <a:xfrm>
            <a:off x="1092200" y="-228600"/>
            <a:ext cx="14058900" cy="3799752"/>
            <a:chOff x="0" y="0"/>
            <a:chExt cx="14058900" cy="3799751"/>
          </a:xfrm>
        </p:grpSpPr>
        <p:pic>
          <p:nvPicPr>
            <p:cNvPr id="730" name="The_Tweet.png" descr="The_Tweet.png"/>
            <p:cNvPicPr>
              <a:picLocks noChangeAspect="1"/>
            </p:cNvPicPr>
            <p:nvPr/>
          </p:nvPicPr>
          <p:blipFill>
            <a:blip r:embed="rId2">
              <a:extLst/>
            </a:blip>
            <a:stretch>
              <a:fillRect/>
            </a:stretch>
          </p:blipFill>
          <p:spPr>
            <a:xfrm>
              <a:off x="48945" y="78651"/>
              <a:ext cx="13933756" cy="3721101"/>
            </a:xfrm>
            <a:prstGeom prst="rect">
              <a:avLst/>
            </a:prstGeom>
            <a:ln w="12700" cap="flat">
              <a:noFill/>
              <a:miter lim="400000"/>
            </a:ln>
            <a:effectLst/>
          </p:spPr>
        </p:pic>
        <p:sp>
          <p:nvSpPr>
            <p:cNvPr id="731" name="Rectangle"/>
            <p:cNvSpPr/>
            <p:nvPr/>
          </p:nvSpPr>
          <p:spPr>
            <a:xfrm>
              <a:off x="0" y="0"/>
              <a:ext cx="14058900" cy="1879600"/>
            </a:xfrm>
            <a:prstGeom prst="rect">
              <a:avLst/>
            </a:prstGeom>
            <a:solidFill>
              <a:srgbClr val="000000"/>
            </a:solidFill>
            <a:ln w="12700" cap="flat">
              <a:noFill/>
              <a:miter lim="400000"/>
            </a:ln>
            <a:effectLst/>
          </p:spPr>
          <p:txBody>
            <a:bodyPr wrap="square" lIns="50800" tIns="50800" rIns="50800" bIns="50800" numCol="1" anchor="ctr">
              <a:noAutofit/>
            </a:bodyPr>
            <a:lstStyle/>
            <a:p>
              <a:pPr>
                <a:defRPr sz="2400">
                  <a:effectLst>
                    <a:outerShdw sx="100000" sy="100000" kx="0" ky="0" algn="b" rotWithShape="0" blurRad="38100" dist="12700" dir="5400000">
                      <a:srgbClr val="000000">
                        <a:alpha val="50000"/>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8"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4" name="Untitled.png" descr="Untitled.png"/>
          <p:cNvPicPr>
            <a:picLocks noChangeAspect="1"/>
          </p:cNvPicPr>
          <p:nvPr/>
        </p:nvPicPr>
        <p:blipFill>
          <a:blip r:embed="rId2">
            <a:extLst/>
          </a:blip>
          <a:stretch>
            <a:fillRect/>
          </a:stretch>
        </p:blipFill>
        <p:spPr>
          <a:xfrm>
            <a:off x="-228600" y="38100"/>
            <a:ext cx="16700500" cy="9055100"/>
          </a:xfrm>
          <a:prstGeom prst="rect">
            <a:avLst/>
          </a:prstGeom>
          <a:ln w="12700">
            <a:miter lim="400000"/>
          </a:ln>
        </p:spPr>
      </p:pic>
      <p:sp>
        <p:nvSpPr>
          <p:cNvPr id="735" name="March 26, 2012"/>
          <p:cNvSpPr/>
          <p:nvPr/>
        </p:nvSpPr>
        <p:spPr>
          <a:xfrm>
            <a:off x="12776795" y="8242300"/>
            <a:ext cx="2907718" cy="5969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F900"/>
                </a:solidFill>
              </a:defRPr>
            </a:lvl1pPr>
          </a:lstStyle>
          <a:p>
            <a:pPr/>
            <a:r>
              <a:t>March 26, 2012 </a:t>
            </a:r>
          </a:p>
        </p:txBody>
      </p:sp>
      <p:pic>
        <p:nvPicPr>
          <p:cNvPr id="736" name="1350931759-sakai_largeLogo.jpg" descr="1350931759-sakai_largeLogo.jpg"/>
          <p:cNvPicPr>
            <a:picLocks noChangeAspect="1"/>
          </p:cNvPicPr>
          <p:nvPr/>
        </p:nvPicPr>
        <p:blipFill>
          <a:blip r:embed="rId3">
            <a:extLst/>
          </a:blip>
          <a:stretch>
            <a:fillRect/>
          </a:stretch>
        </p:blipFill>
        <p:spPr>
          <a:xfrm>
            <a:off x="355600" y="7112000"/>
            <a:ext cx="2935902" cy="1676401"/>
          </a:xfrm>
          <a:prstGeom prst="rect">
            <a:avLst/>
          </a:prstGeom>
          <a:ln w="50800">
            <a:solidFill>
              <a:srgbClr val="0433FF"/>
            </a:solidFill>
            <a:miter lim="400000"/>
          </a:ln>
        </p:spPr>
      </p:pic>
      <p:sp>
        <p:nvSpPr>
          <p:cNvPr id="737" name="Line"/>
          <p:cNvSpPr/>
          <p:nvPr/>
        </p:nvSpPr>
        <p:spPr>
          <a:xfrm flipH="1" flipV="1">
            <a:off x="6418346" y="5521665"/>
            <a:ext cx="8538222" cy="4151"/>
          </a:xfrm>
          <a:prstGeom prst="line">
            <a:avLst/>
          </a:prstGeom>
          <a:ln w="50800">
            <a:solidFill>
              <a:srgbClr val="0433FF"/>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Line"/>
          <p:cNvSpPr/>
          <p:nvPr/>
        </p:nvSpPr>
        <p:spPr>
          <a:xfrm flipH="1">
            <a:off x="12336858" y="2430838"/>
            <a:ext cx="1714063" cy="2574947"/>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40" name="Line"/>
          <p:cNvSpPr/>
          <p:nvPr/>
        </p:nvSpPr>
        <p:spPr>
          <a:xfrm flipH="1">
            <a:off x="9008874" y="937961"/>
            <a:ext cx="3312194" cy="23881"/>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41" name="Ideas"/>
          <p:cNvSpPr/>
          <p:nvPr/>
        </p:nvSpPr>
        <p:spPr>
          <a:xfrm>
            <a:off x="9817100" y="64135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742" name="Line"/>
          <p:cNvSpPr/>
          <p:nvPr/>
        </p:nvSpPr>
        <p:spPr>
          <a:xfrm flipH="1">
            <a:off x="9472110" y="2065546"/>
            <a:ext cx="2823412" cy="1875652"/>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43" name="Ideas"/>
          <p:cNvSpPr/>
          <p:nvPr/>
        </p:nvSpPr>
        <p:spPr>
          <a:xfrm>
            <a:off x="10439400" y="24765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744" name="Ideas"/>
          <p:cNvSpPr/>
          <p:nvPr/>
        </p:nvSpPr>
        <p:spPr>
          <a:xfrm>
            <a:off x="12407900" y="33909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745" name="Line"/>
          <p:cNvSpPr/>
          <p:nvPr/>
        </p:nvSpPr>
        <p:spPr>
          <a:xfrm>
            <a:off x="15226861" y="3975100"/>
            <a:ext cx="6225" cy="2658122"/>
          </a:xfrm>
          <a:prstGeom prst="line">
            <a:avLst/>
          </a:prstGeom>
          <a:ln w="88900">
            <a:solidFill>
              <a:srgbClr val="FFFFFF"/>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46" name="Ideas"/>
          <p:cNvSpPr/>
          <p:nvPr/>
        </p:nvSpPr>
        <p:spPr>
          <a:xfrm>
            <a:off x="14478000" y="47625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Ideas</a:t>
            </a:r>
          </a:p>
        </p:txBody>
      </p:sp>
      <p:sp>
        <p:nvSpPr>
          <p:cNvPr id="747" name="Government"/>
          <p:cNvSpPr/>
          <p:nvPr/>
        </p:nvSpPr>
        <p:spPr>
          <a:xfrm>
            <a:off x="317500" y="355600"/>
            <a:ext cx="2730500" cy="622300"/>
          </a:xfrm>
          <a:prstGeom prst="roundRect">
            <a:avLst>
              <a:gd name="adj" fmla="val 30612"/>
            </a:avLst>
          </a:prstGeom>
          <a:solidFill>
            <a:srgbClr val="0433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500">
                <a:effectLst>
                  <a:outerShdw sx="100000" sy="100000" kx="0" ky="0" algn="b" rotWithShape="0" blurRad="38100" dist="12700" dir="5400000">
                    <a:srgbClr val="000000">
                      <a:alpha val="50000"/>
                    </a:srgbClr>
                  </a:outerShdw>
                </a:effectLst>
              </a:defRPr>
            </a:lvl1pPr>
          </a:lstStyle>
          <a:p>
            <a:pPr/>
            <a:r>
              <a:t>Government</a:t>
            </a:r>
          </a:p>
        </p:txBody>
      </p:sp>
      <p:sp>
        <p:nvSpPr>
          <p:cNvPr id="748" name="Line"/>
          <p:cNvSpPr/>
          <p:nvPr/>
        </p:nvSpPr>
        <p:spPr>
          <a:xfrm flipV="1">
            <a:off x="808058" y="2632283"/>
            <a:ext cx="332812" cy="3354075"/>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49" name="Ideas"/>
          <p:cNvSpPr/>
          <p:nvPr/>
        </p:nvSpPr>
        <p:spPr>
          <a:xfrm>
            <a:off x="177800" y="41021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defRPr>
            </a:lvl1pPr>
          </a:lstStyle>
          <a:p>
            <a:pPr/>
            <a:r>
              <a:t>Ideas</a:t>
            </a:r>
          </a:p>
        </p:txBody>
      </p:sp>
      <p:sp>
        <p:nvSpPr>
          <p:cNvPr id="750" name="Line"/>
          <p:cNvSpPr/>
          <p:nvPr/>
        </p:nvSpPr>
        <p:spPr>
          <a:xfrm flipV="1">
            <a:off x="4495800" y="2907130"/>
            <a:ext cx="4599949" cy="3427037"/>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51" name="Ideas"/>
          <p:cNvSpPr/>
          <p:nvPr/>
        </p:nvSpPr>
        <p:spPr>
          <a:xfrm>
            <a:off x="5905500" y="43942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defRPr>
            </a:lvl1pPr>
          </a:lstStyle>
          <a:p>
            <a:pPr/>
            <a:r>
              <a:t>Ideas</a:t>
            </a:r>
          </a:p>
        </p:txBody>
      </p:sp>
      <p:sp>
        <p:nvSpPr>
          <p:cNvPr id="752" name="Line"/>
          <p:cNvSpPr/>
          <p:nvPr/>
        </p:nvSpPr>
        <p:spPr>
          <a:xfrm flipH="1">
            <a:off x="5089671" y="6280295"/>
            <a:ext cx="7892213" cy="1460145"/>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53" name="Money"/>
          <p:cNvSpPr/>
          <p:nvPr/>
        </p:nvSpPr>
        <p:spPr>
          <a:xfrm>
            <a:off x="7797800" y="6731000"/>
            <a:ext cx="1511300" cy="6223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defRPr>
            </a:lvl1pPr>
          </a:lstStyle>
          <a:p>
            <a:pPr/>
            <a:r>
              <a:t>Money</a:t>
            </a:r>
          </a:p>
        </p:txBody>
      </p:sp>
      <p:sp>
        <p:nvSpPr>
          <p:cNvPr id="754" name="Line"/>
          <p:cNvSpPr/>
          <p:nvPr/>
        </p:nvSpPr>
        <p:spPr>
          <a:xfrm flipV="1">
            <a:off x="4914900" y="3927807"/>
            <a:ext cx="6565420" cy="3380814"/>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55" name="Great…"/>
          <p:cNvSpPr/>
          <p:nvPr/>
        </p:nvSpPr>
        <p:spPr>
          <a:xfrm>
            <a:off x="7454900" y="4883150"/>
            <a:ext cx="1879600"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F900"/>
                </a:solidFill>
              </a:defRPr>
            </a:pPr>
            <a:r>
              <a:t>Great</a:t>
            </a:r>
          </a:p>
          <a:p>
            <a:pPr>
              <a:defRPr>
                <a:solidFill>
                  <a:srgbClr val="00F900"/>
                </a:solidFill>
              </a:defRPr>
            </a:pPr>
            <a:r>
              <a:t>Students</a:t>
            </a:r>
          </a:p>
        </p:txBody>
      </p:sp>
      <p:sp>
        <p:nvSpPr>
          <p:cNvPr id="756" name="Line"/>
          <p:cNvSpPr/>
          <p:nvPr/>
        </p:nvSpPr>
        <p:spPr>
          <a:xfrm flipV="1">
            <a:off x="3530600" y="2390920"/>
            <a:ext cx="2497680" cy="3834694"/>
          </a:xfrm>
          <a:prstGeom prst="line">
            <a:avLst/>
          </a:prstGeom>
          <a:ln w="88900">
            <a:solidFill>
              <a:srgbClr val="00F900"/>
            </a:solidFill>
            <a:miter lim="400000"/>
            <a:tail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57" name="Great…"/>
          <p:cNvSpPr/>
          <p:nvPr/>
        </p:nvSpPr>
        <p:spPr>
          <a:xfrm>
            <a:off x="3822700" y="3746500"/>
            <a:ext cx="1879600" cy="11430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F900"/>
                </a:solidFill>
              </a:defRPr>
            </a:pPr>
            <a:r>
              <a:t>Great</a:t>
            </a:r>
          </a:p>
          <a:p>
            <a:pPr>
              <a:defRPr>
                <a:solidFill>
                  <a:srgbClr val="00F900"/>
                </a:solidFill>
              </a:defRPr>
            </a:pPr>
            <a:r>
              <a:t>Students</a:t>
            </a:r>
          </a:p>
        </p:txBody>
      </p:sp>
      <p:pic>
        <p:nvPicPr>
          <p:cNvPr id="758" name="droppedImage.tiff" descr="droppedImage.tiff"/>
          <p:cNvPicPr>
            <a:picLocks noChangeAspect="1"/>
          </p:cNvPicPr>
          <p:nvPr/>
        </p:nvPicPr>
        <p:blipFill>
          <a:blip r:embed="rId2">
            <a:extLst/>
          </a:blip>
          <a:stretch>
            <a:fillRect/>
          </a:stretch>
        </p:blipFill>
        <p:spPr>
          <a:xfrm>
            <a:off x="317500" y="6248400"/>
            <a:ext cx="2743200" cy="2743200"/>
          </a:xfrm>
          <a:prstGeom prst="rect">
            <a:avLst/>
          </a:prstGeom>
          <a:ln w="12700">
            <a:miter lim="400000"/>
          </a:ln>
        </p:spPr>
      </p:pic>
      <p:grpSp>
        <p:nvGrpSpPr>
          <p:cNvPr id="761" name="Group"/>
          <p:cNvGrpSpPr/>
          <p:nvPr/>
        </p:nvGrpSpPr>
        <p:grpSpPr>
          <a:xfrm>
            <a:off x="1930400" y="2001189"/>
            <a:ext cx="1511300" cy="4107155"/>
            <a:chOff x="0" y="0"/>
            <a:chExt cx="1511300" cy="4107153"/>
          </a:xfrm>
        </p:grpSpPr>
        <p:sp>
          <p:nvSpPr>
            <p:cNvPr id="759" name="Line"/>
            <p:cNvSpPr/>
            <p:nvPr/>
          </p:nvSpPr>
          <p:spPr>
            <a:xfrm flipH="1">
              <a:off x="368300" y="0"/>
              <a:ext cx="407487" cy="4107154"/>
            </a:xfrm>
            <a:prstGeom prst="line">
              <a:avLst/>
            </a:prstGeom>
            <a:noFill/>
            <a:ln w="88900" cap="flat">
              <a:solidFill>
                <a:srgbClr val="00F900"/>
              </a:solidFill>
              <a:prstDash val="solid"/>
              <a:miter lim="400000"/>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760" name="Money"/>
            <p:cNvSpPr/>
            <p:nvPr/>
          </p:nvSpPr>
          <p:spPr>
            <a:xfrm>
              <a:off x="0" y="894410"/>
              <a:ext cx="1511300" cy="622301"/>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solidFill>
                    <a:srgbClr val="00F900"/>
                  </a:solidFill>
                </a:defRPr>
              </a:lvl1pPr>
            </a:lstStyle>
            <a:p>
              <a:pPr/>
              <a:r>
                <a:t>Money</a:t>
              </a:r>
            </a:p>
          </p:txBody>
        </p:sp>
      </p:grpSp>
      <p:pic>
        <p:nvPicPr>
          <p:cNvPr id="762" name="droppedImage.tiff" descr="droppedImage.tiff"/>
          <p:cNvPicPr>
            <a:picLocks noChangeAspect="1"/>
          </p:cNvPicPr>
          <p:nvPr/>
        </p:nvPicPr>
        <p:blipFill>
          <a:blip r:embed="rId3">
            <a:extLst/>
          </a:blip>
          <a:stretch>
            <a:fillRect/>
          </a:stretch>
        </p:blipFill>
        <p:spPr>
          <a:xfrm>
            <a:off x="14236700" y="101600"/>
            <a:ext cx="1714500" cy="1714500"/>
          </a:xfrm>
          <a:prstGeom prst="rect">
            <a:avLst/>
          </a:prstGeom>
          <a:ln w="12700">
            <a:miter lim="400000"/>
          </a:ln>
        </p:spPr>
      </p:pic>
      <p:pic>
        <p:nvPicPr>
          <p:cNvPr id="763" name="droppedImage.tiff" descr="droppedImage.tiff"/>
          <p:cNvPicPr>
            <a:picLocks noChangeAspect="1"/>
          </p:cNvPicPr>
          <p:nvPr/>
        </p:nvPicPr>
        <p:blipFill>
          <a:blip r:embed="rId4">
            <a:extLst/>
          </a:blip>
          <a:stretch>
            <a:fillRect/>
          </a:stretch>
        </p:blipFill>
        <p:spPr>
          <a:xfrm>
            <a:off x="12849696" y="275289"/>
            <a:ext cx="1145704" cy="1638301"/>
          </a:xfrm>
          <a:prstGeom prst="rect">
            <a:avLst/>
          </a:prstGeom>
          <a:ln w="12700">
            <a:miter lim="400000"/>
          </a:ln>
        </p:spPr>
      </p:pic>
      <p:pic>
        <p:nvPicPr>
          <p:cNvPr id="764" name="droppedImage.tiff" descr="droppedImage.tiff"/>
          <p:cNvPicPr>
            <a:picLocks noChangeAspect="1"/>
          </p:cNvPicPr>
          <p:nvPr/>
        </p:nvPicPr>
        <p:blipFill>
          <a:blip r:embed="rId5">
            <a:extLst/>
          </a:blip>
          <a:stretch>
            <a:fillRect/>
          </a:stretch>
        </p:blipFill>
        <p:spPr>
          <a:xfrm>
            <a:off x="14566900" y="2146300"/>
            <a:ext cx="1482204" cy="14859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0" fill="hold"/>
                                        <p:tgtEl>
                                          <p:spTgt spid="747"/>
                                        </p:tgtEl>
                                      </p:cBhvr>
                                      <p:by x="25000" y="25000"/>
                                    </p:animScale>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10000" fill="hold"/>
                                        <p:tgtEl>
                                          <p:spTgt spid="761"/>
                                        </p:tgtEl>
                                      </p:cBhvr>
                                      <p:by x="25000" y="25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1" grpId="2"/>
      <p:bldP build="whole" bldLvl="1" animBg="1" rev="0" advAuto="0" spid="747" grpId="1"/>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68" name="Square"/>
          <p:cNvGrpSpPr/>
          <p:nvPr/>
        </p:nvGrpSpPr>
        <p:grpSpPr>
          <a:xfrm>
            <a:off x="5867400" y="2311400"/>
            <a:ext cx="4508500" cy="4508500"/>
            <a:chOff x="0" y="0"/>
            <a:chExt cx="4508500" cy="4508500"/>
          </a:xfrm>
        </p:grpSpPr>
        <p:sp>
          <p:nvSpPr>
            <p:cNvPr id="767" name="Square"/>
            <p:cNvSpPr/>
            <p:nvPr/>
          </p:nvSpPr>
          <p:spPr>
            <a:xfrm>
              <a:off x="165100" y="165100"/>
              <a:ext cx="4178300" cy="4178300"/>
            </a:xfrm>
            <a:prstGeom prst="rect">
              <a:avLst/>
            </a:prstGeom>
            <a:blipFill rotWithShape="1">
              <a:blip r:embed="rId2"/>
              <a:srcRect l="0" t="0" r="0" b="0"/>
              <a:tile tx="0" ty="0" sx="100000" sy="100000" flip="none" algn="tl"/>
            </a:blipFill>
            <a:ln>
              <a:noFill/>
            </a:ln>
            <a:effectLst/>
          </p:spPr>
          <p:txBody>
            <a:bodyPr wrap="square" lIns="50800" tIns="50800" rIns="50800" bIns="50800" numCol="1" anchor="ctr">
              <a:noAutofit/>
            </a:bodyPr>
            <a:lstStyle/>
            <a:p>
              <a:pPr>
                <a:defRPr sz="2600">
                  <a:effectLst>
                    <a:outerShdw sx="100000" sy="100000" kx="0" ky="0" algn="b" rotWithShape="0" blurRad="38100" dist="12700" dir="5400000">
                      <a:srgbClr val="000000">
                        <a:alpha val="50000"/>
                      </a:srgbClr>
                    </a:outerShdw>
                  </a:effectLst>
                </a:defRPr>
              </a:pPr>
            </a:p>
          </p:txBody>
        </p:sp>
        <p:pic>
          <p:nvPicPr>
            <p:cNvPr id="766" name="Square Square" descr="Square Square"/>
            <p:cNvPicPr>
              <a:picLocks noChangeAspect="0"/>
            </p:cNvPicPr>
            <p:nvPr/>
          </p:nvPicPr>
          <p:blipFill>
            <a:blip r:embed="rId3">
              <a:extLst/>
            </a:blip>
            <a:stretch>
              <a:fillRect/>
            </a:stretch>
          </p:blipFill>
          <p:spPr>
            <a:xfrm>
              <a:off x="0" y="0"/>
              <a:ext cx="4508500" cy="4508500"/>
            </a:xfrm>
            <a:prstGeom prst="rect">
              <a:avLst/>
            </a:prstGeom>
            <a:effectLst/>
          </p:spPr>
        </p:pic>
      </p:grpSp>
      <p:sp>
        <p:nvSpPr>
          <p:cNvPr id="769" name="Boundaries…"/>
          <p:cNvSpPr/>
          <p:nvPr/>
        </p:nvSpPr>
        <p:spPr>
          <a:xfrm>
            <a:off x="7038912" y="3473450"/>
            <a:ext cx="2185543" cy="218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Boundaries</a:t>
            </a:r>
          </a:p>
          <a:p>
            <a:pPr/>
            <a:r>
              <a:t>Edges</a:t>
            </a:r>
          </a:p>
          <a:p>
            <a:pPr/>
            <a:r>
              <a:t>Inside</a:t>
            </a:r>
          </a:p>
          <a:p>
            <a:pPr/>
            <a:r>
              <a:t>Outside</a:t>
            </a:r>
          </a:p>
        </p:txBody>
      </p:sp>
      <p:sp>
        <p:nvSpPr>
          <p:cNvPr id="770" name="Oval"/>
          <p:cNvSpPr/>
          <p:nvPr/>
        </p:nvSpPr>
        <p:spPr>
          <a:xfrm>
            <a:off x="3213100" y="-152400"/>
            <a:ext cx="9817100" cy="9436100"/>
          </a:xfrm>
          <a:prstGeom prst="ellipse">
            <a:avLst/>
          </a:prstGeom>
          <a:gradFill>
            <a:gsLst>
              <a:gs pos="0">
                <a:srgbClr val="00F900"/>
              </a:gs>
              <a:gs pos="74362">
                <a:srgbClr val="007D00"/>
              </a:gs>
              <a:gs pos="100000">
                <a:srgbClr val="000000"/>
              </a:gs>
            </a:gsLst>
            <a:path>
              <a:fillToRect l="50000" t="50000" r="50000" b="50000"/>
            </a:path>
          </a:gradFill>
          <a:ln w="12700">
            <a:miter lim="400000"/>
          </a:ln>
        </p:spPr>
        <p:txBody>
          <a:bodyPr lIns="50800" tIns="50800" rIns="50800" bIns="50800" anchor="ctr"/>
          <a:lstStyle/>
          <a:p>
            <a:pPr>
              <a:defRPr sz="26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770"/>
                                        </p:tgtEl>
                                        <p:attrNameLst>
                                          <p:attrName>style.visibility</p:attrName>
                                        </p:attrNameLst>
                                      </p:cBhvr>
                                      <p:to>
                                        <p:strVal val="visible"/>
                                      </p:to>
                                    </p:set>
                                    <p:animEffect filter="fade" transition="in">
                                      <p:cBhvr>
                                        <p:cTn id="7" dur="4000"/>
                                        <p:tgtEl>
                                          <p:spTgt spid="7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0"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North-Quad-Interior2.jpeg" descr="North-Quad-Interior2.jpeg"/>
          <p:cNvPicPr>
            <a:picLocks noChangeAspect="1"/>
          </p:cNvPicPr>
          <p:nvPr/>
        </p:nvPicPr>
        <p:blipFill>
          <a:blip r:embed="rId2">
            <a:extLst/>
          </a:blip>
          <a:stretch>
            <a:fillRect/>
          </a:stretch>
        </p:blipFill>
        <p:spPr>
          <a:xfrm>
            <a:off x="685800" y="355600"/>
            <a:ext cx="8066852" cy="8712200"/>
          </a:xfrm>
          <a:prstGeom prst="rect">
            <a:avLst/>
          </a:prstGeom>
          <a:ln w="12700">
            <a:miter lim="400000"/>
          </a:ln>
        </p:spPr>
      </p:pic>
      <p:sp>
        <p:nvSpPr>
          <p:cNvPr id="208" name="University of Michigan North Quad 2010"/>
          <p:cNvSpPr/>
          <p:nvPr/>
        </p:nvSpPr>
        <p:spPr>
          <a:xfrm>
            <a:off x="10179198" y="7150100"/>
            <a:ext cx="39497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University of Michigan North Quad 2010</a:t>
            </a:r>
          </a:p>
        </p:txBody>
      </p:sp>
      <p:grpSp>
        <p:nvGrpSpPr>
          <p:cNvPr id="212" name="Group"/>
          <p:cNvGrpSpPr/>
          <p:nvPr/>
        </p:nvGrpSpPr>
        <p:grpSpPr>
          <a:xfrm>
            <a:off x="8216900" y="796166"/>
            <a:ext cx="7521072" cy="5765801"/>
            <a:chOff x="0" y="0"/>
            <a:chExt cx="7521071" cy="5765800"/>
          </a:xfrm>
        </p:grpSpPr>
        <p:pic>
          <p:nvPicPr>
            <p:cNvPr id="209" name="North-Quad.png" descr="North-Quad.png"/>
            <p:cNvPicPr>
              <a:picLocks noChangeAspect="1"/>
            </p:cNvPicPr>
            <p:nvPr/>
          </p:nvPicPr>
          <p:blipFill>
            <a:blip r:embed="rId3">
              <a:extLst/>
            </a:blip>
            <a:stretch>
              <a:fillRect/>
            </a:stretch>
          </p:blipFill>
          <p:spPr>
            <a:xfrm>
              <a:off x="0" y="0"/>
              <a:ext cx="7521072" cy="5765801"/>
            </a:xfrm>
            <a:prstGeom prst="rect">
              <a:avLst/>
            </a:prstGeom>
            <a:ln w="12700" cap="flat">
              <a:noFill/>
              <a:miter lim="400000"/>
            </a:ln>
            <a:effectLst/>
          </p:spPr>
        </p:pic>
        <p:sp>
          <p:nvSpPr>
            <p:cNvPr id="210" name="Arrow"/>
            <p:cNvSpPr/>
            <p:nvPr/>
          </p:nvSpPr>
          <p:spPr>
            <a:xfrm rot="2302408">
              <a:off x="1346199" y="1756533"/>
              <a:ext cx="1079501" cy="635001"/>
            </a:xfrm>
            <a:prstGeom prst="rightArrow">
              <a:avLst>
                <a:gd name="adj1" fmla="val 32000"/>
                <a:gd name="adj2" fmla="val 88000"/>
              </a:avLst>
            </a:prstGeom>
            <a:solidFill>
              <a:srgbClr val="00F900"/>
            </a:solidFill>
            <a:ln w="12700" cap="flat">
              <a:noFill/>
              <a:miter lim="400000"/>
            </a:ln>
            <a:effectLst/>
          </p:spPr>
          <p:txBody>
            <a:bodyPr wrap="square" lIns="50800" tIns="50800" rIns="50800" bIns="50800" numCol="1" anchor="ctr">
              <a:noAutofit/>
            </a:bodyPr>
            <a:lstStyle/>
            <a:p>
              <a:pPr>
                <a:defRPr sz="2600">
                  <a:effectLst>
                    <a:outerShdw sx="100000" sy="100000" kx="0" ky="0" algn="b" rotWithShape="0" blurRad="38100" dist="12700" dir="5400000">
                      <a:srgbClr val="000000">
                        <a:alpha val="50000"/>
                      </a:srgbClr>
                    </a:outerShdw>
                  </a:effectLst>
                </a:defRPr>
              </a:pPr>
            </a:p>
          </p:txBody>
        </p:sp>
        <p:sp>
          <p:nvSpPr>
            <p:cNvPr id="211" name="Arrow"/>
            <p:cNvSpPr/>
            <p:nvPr/>
          </p:nvSpPr>
          <p:spPr>
            <a:xfrm rot="14539043">
              <a:off x="5194299" y="4169533"/>
              <a:ext cx="1079501" cy="635001"/>
            </a:xfrm>
            <a:prstGeom prst="rightArrow">
              <a:avLst>
                <a:gd name="adj1" fmla="val 32000"/>
                <a:gd name="adj2" fmla="val 88000"/>
              </a:avLst>
            </a:prstGeom>
            <a:solidFill>
              <a:srgbClr val="00F900"/>
            </a:solidFill>
            <a:ln w="12700" cap="flat">
              <a:noFill/>
              <a:miter lim="400000"/>
            </a:ln>
            <a:effectLst/>
          </p:spPr>
          <p:txBody>
            <a:bodyPr wrap="square" lIns="50800" tIns="50800" rIns="50800" bIns="50800" numCol="1" anchor="ctr">
              <a:noAutofit/>
            </a:bodyPr>
            <a:lstStyle/>
            <a:p>
              <a:pPr>
                <a:defRPr sz="2600">
                  <a:effectLst>
                    <a:outerShdw sx="100000" sy="100000" kx="0" ky="0" algn="b" rotWithShape="0" blurRad="38100" dist="12700" dir="5400000">
                      <a:srgbClr val="000000">
                        <a:alpha val="50000"/>
                      </a:srgbClr>
                    </a:outerShdw>
                  </a:effectLs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2"/>
                                        </p:tgtEl>
                                        <p:attrNameLst>
                                          <p:attrName>style.visibility</p:attrName>
                                        </p:attrNameLst>
                                      </p:cBhvr>
                                      <p:to>
                                        <p:strVal val="visible"/>
                                      </p:to>
                                    </p:set>
                                    <p:animEffect filter="fade" transition="in">
                                      <p:cBhvr>
                                        <p:cTn id="7"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2" grpId="1"/>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We Need New Structures..."/>
          <p:cNvSpPr txBox="1"/>
          <p:nvPr>
            <p:ph type="title"/>
          </p:nvPr>
        </p:nvSpPr>
        <p:spPr>
          <a:prstGeom prst="rect">
            <a:avLst/>
          </a:prstGeom>
        </p:spPr>
        <p:txBody>
          <a:bodyPr/>
          <a:lstStyle>
            <a:lvl1pPr>
              <a:defRPr>
                <a:solidFill>
                  <a:srgbClr val="00F900"/>
                </a:solidFill>
              </a:defRPr>
            </a:lvl1pPr>
          </a:lstStyle>
          <a:p>
            <a:pPr/>
            <a:r>
              <a:t>We Need New Structures...</a:t>
            </a:r>
          </a:p>
        </p:txBody>
      </p:sp>
      <p:sp>
        <p:nvSpPr>
          <p:cNvPr id="773" name="We need flexibility…"/>
          <p:cNvSpPr txBox="1"/>
          <p:nvPr>
            <p:ph type="body" idx="1"/>
          </p:nvPr>
        </p:nvSpPr>
        <p:spPr>
          <a:prstGeom prst="rect">
            <a:avLst/>
          </a:prstGeom>
        </p:spPr>
        <p:txBody>
          <a:bodyPr/>
          <a:lstStyle/>
          <a:p>
            <a:pPr/>
            <a:r>
              <a:t>We need flexibility</a:t>
            </a:r>
          </a:p>
          <a:p>
            <a:pPr/>
            <a:r>
              <a:t>Tenure must become more fluid</a:t>
            </a:r>
          </a:p>
          <a:p>
            <a:pPr/>
            <a:r>
              <a:t>Innovative / entrepreneurial faculty must be supported</a:t>
            </a:r>
          </a:p>
          <a:p>
            <a:pPr/>
            <a:r>
              <a:t>Education must lead to student value</a:t>
            </a:r>
          </a:p>
          <a:p>
            <a:pPr/>
            <a:r>
              <a:t>Sometimes structures are too fossilized and we must build anew</a:t>
            </a:r>
          </a:p>
        </p:txBody>
      </p:sp>
      <p:pic>
        <p:nvPicPr>
          <p:cNvPr id="774" name="Untitled.png" descr="Untitled.png"/>
          <p:cNvPicPr>
            <a:picLocks noChangeAspect="1"/>
          </p:cNvPicPr>
          <p:nvPr/>
        </p:nvPicPr>
        <p:blipFill>
          <a:blip r:embed="rId2">
            <a:extLst/>
          </a:blip>
          <a:stretch>
            <a:fillRect/>
          </a:stretch>
        </p:blipFill>
        <p:spPr>
          <a:xfrm>
            <a:off x="10330944" y="2324100"/>
            <a:ext cx="4604257" cy="255270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6" name="Untitled.png" descr="Untitled.png"/>
          <p:cNvPicPr>
            <a:picLocks noChangeAspect="1"/>
          </p:cNvPicPr>
          <p:nvPr/>
        </p:nvPicPr>
        <p:blipFill>
          <a:blip r:embed="rId2">
            <a:extLst/>
          </a:blip>
          <a:stretch>
            <a:fillRect/>
          </a:stretch>
        </p:blipFill>
        <p:spPr>
          <a:xfrm>
            <a:off x="609600" y="1632346"/>
            <a:ext cx="13897394" cy="7137400"/>
          </a:xfrm>
          <a:prstGeom prst="rect">
            <a:avLst/>
          </a:prstGeom>
          <a:ln w="12700">
            <a:miter lim="400000"/>
          </a:ln>
        </p:spPr>
      </p:pic>
      <p:sp>
        <p:nvSpPr>
          <p:cNvPr id="777" name="Change the world through teaching..."/>
          <p:cNvSpPr/>
          <p:nvPr/>
        </p:nvSpPr>
        <p:spPr>
          <a:xfrm>
            <a:off x="4301963" y="431800"/>
            <a:ext cx="697364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40FF"/>
                </a:solidFill>
              </a:defRPr>
            </a:lvl1pPr>
          </a:lstStyle>
          <a:p>
            <a:pPr/>
            <a:r>
              <a:t>Change the world through teaching...</a:t>
            </a:r>
          </a:p>
        </p:txBody>
      </p:sp>
      <p:grpSp>
        <p:nvGrpSpPr>
          <p:cNvPr id="783" name="Group"/>
          <p:cNvGrpSpPr/>
          <p:nvPr/>
        </p:nvGrpSpPr>
        <p:grpSpPr>
          <a:xfrm>
            <a:off x="12258236" y="63499"/>
            <a:ext cx="3794565" cy="3198626"/>
            <a:chOff x="0" y="0"/>
            <a:chExt cx="3794563" cy="3198624"/>
          </a:xfrm>
        </p:grpSpPr>
        <p:sp>
          <p:nvSpPr>
            <p:cNvPr id="778" name="Line"/>
            <p:cNvSpPr/>
            <p:nvPr/>
          </p:nvSpPr>
          <p:spPr>
            <a:xfrm flipV="1">
              <a:off x="0" y="1409492"/>
              <a:ext cx="2592867" cy="1789133"/>
            </a:xfrm>
            <a:prstGeom prst="line">
              <a:avLst/>
            </a:prstGeom>
            <a:noFill/>
            <a:ln w="88900" cap="flat">
              <a:solidFill>
                <a:srgbClr val="00F900"/>
              </a:solidFill>
              <a:prstDash val="solid"/>
              <a:miter lim="400000"/>
              <a:tailEnd type="stealth" w="med" len="med"/>
            </a:ln>
            <a:effectLst/>
          </p:spPr>
          <p:txBody>
            <a:bodyPr wrap="square" lIns="50800" tIns="50800" rIns="50800" bIns="50800" numCol="1" anchor="ctr">
              <a:noAutofit/>
            </a:bodyPr>
            <a:lstStyle/>
            <a:p>
              <a:pPr algn="l" defTabSz="457200">
                <a:defRPr sz="1200">
                  <a:solidFill>
                    <a:srgbClr val="000000"/>
                  </a:solidFill>
                  <a:latin typeface="Helvetica"/>
                  <a:ea typeface="Helvetica"/>
                  <a:cs typeface="Helvetica"/>
                  <a:sym typeface="Helvetica"/>
                </a:defRPr>
              </a:pPr>
            </a:p>
          </p:txBody>
        </p:sp>
        <p:sp>
          <p:nvSpPr>
            <p:cNvPr id="779" name="Great…"/>
            <p:cNvSpPr/>
            <p:nvPr/>
          </p:nvSpPr>
          <p:spPr>
            <a:xfrm>
              <a:off x="187763" y="1746250"/>
              <a:ext cx="1879601" cy="1143000"/>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a:solidFill>
                    <a:srgbClr val="00F900"/>
                  </a:solidFill>
                </a:defRPr>
              </a:pPr>
              <a:r>
                <a:t>Great</a:t>
              </a:r>
            </a:p>
            <a:p>
              <a:pPr>
                <a:defRPr>
                  <a:solidFill>
                    <a:srgbClr val="00F900"/>
                  </a:solidFill>
                </a:defRPr>
              </a:pPr>
              <a:r>
                <a:t>Students</a:t>
              </a:r>
            </a:p>
          </p:txBody>
        </p:sp>
        <p:pic>
          <p:nvPicPr>
            <p:cNvPr id="780" name="droppedImage.tiff" descr="droppedImage.tiff"/>
            <p:cNvPicPr>
              <a:picLocks noChangeAspect="1"/>
            </p:cNvPicPr>
            <p:nvPr/>
          </p:nvPicPr>
          <p:blipFill>
            <a:blip r:embed="rId3">
              <a:extLst/>
            </a:blip>
            <a:stretch>
              <a:fillRect/>
            </a:stretch>
          </p:blipFill>
          <p:spPr>
            <a:xfrm>
              <a:off x="1559363" y="85573"/>
              <a:ext cx="892838" cy="1079501"/>
            </a:xfrm>
            <a:prstGeom prst="rect">
              <a:avLst/>
            </a:prstGeom>
            <a:ln w="12700" cap="flat">
              <a:noFill/>
              <a:miter lim="400000"/>
            </a:ln>
            <a:effectLst/>
          </p:spPr>
        </p:pic>
        <p:pic>
          <p:nvPicPr>
            <p:cNvPr id="781" name="droppedImage.tiff" descr="droppedImage.tiff"/>
            <p:cNvPicPr>
              <a:picLocks noChangeAspect="1"/>
            </p:cNvPicPr>
            <p:nvPr/>
          </p:nvPicPr>
          <p:blipFill>
            <a:blip r:embed="rId4">
              <a:extLst/>
            </a:blip>
            <a:stretch>
              <a:fillRect/>
            </a:stretch>
          </p:blipFill>
          <p:spPr>
            <a:xfrm>
              <a:off x="2930963" y="1181100"/>
              <a:ext cx="863601" cy="863601"/>
            </a:xfrm>
            <a:prstGeom prst="rect">
              <a:avLst/>
            </a:prstGeom>
            <a:ln w="12700" cap="flat">
              <a:noFill/>
              <a:miter lim="400000"/>
            </a:ln>
            <a:effectLst/>
          </p:spPr>
        </p:pic>
        <p:pic>
          <p:nvPicPr>
            <p:cNvPr id="782" name="droppedImage.tiff" descr="droppedImage.tiff"/>
            <p:cNvPicPr>
              <a:picLocks noChangeAspect="1"/>
            </p:cNvPicPr>
            <p:nvPr/>
          </p:nvPicPr>
          <p:blipFill>
            <a:blip r:embed="rId5">
              <a:extLst/>
            </a:blip>
            <a:stretch>
              <a:fillRect/>
            </a:stretch>
          </p:blipFill>
          <p:spPr>
            <a:xfrm>
              <a:off x="2727763" y="0"/>
              <a:ext cx="1041401" cy="1041400"/>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783"/>
                                        </p:tgtEl>
                                        <p:attrNameLst>
                                          <p:attrName>style.visibility</p:attrName>
                                        </p:attrNameLst>
                                      </p:cBhvr>
                                      <p:to>
                                        <p:strVal val="visible"/>
                                      </p:to>
                                    </p:set>
                                    <p:animEffect filter="fade" transition="in">
                                      <p:cBhvr>
                                        <p:cTn id="7" dur="1000"/>
                                        <p:tgtEl>
                                          <p:spTgt spid="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3" grpId="1"/>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5" name="stanford-class2go-mainpage.png" descr="stanford-class2go-mainpage.png"/>
          <p:cNvPicPr>
            <a:picLocks noChangeAspect="1"/>
          </p:cNvPicPr>
          <p:nvPr/>
        </p:nvPicPr>
        <p:blipFill>
          <a:blip r:embed="rId2">
            <a:extLst/>
          </a:blip>
          <a:stretch>
            <a:fillRect/>
          </a:stretch>
        </p:blipFill>
        <p:spPr>
          <a:xfrm>
            <a:off x="838200" y="1369593"/>
            <a:ext cx="10541000" cy="6186908"/>
          </a:xfrm>
          <a:prstGeom prst="rect">
            <a:avLst/>
          </a:prstGeom>
          <a:ln w="12700">
            <a:miter lim="400000"/>
          </a:ln>
        </p:spPr>
      </p:pic>
      <p:grpSp>
        <p:nvGrpSpPr>
          <p:cNvPr id="788" name="Group"/>
          <p:cNvGrpSpPr/>
          <p:nvPr/>
        </p:nvGrpSpPr>
        <p:grpSpPr>
          <a:xfrm>
            <a:off x="11937999" y="3260532"/>
            <a:ext cx="3822701" cy="3178368"/>
            <a:chOff x="0" y="0"/>
            <a:chExt cx="3822700" cy="3178367"/>
          </a:xfrm>
        </p:grpSpPr>
        <p:pic>
          <p:nvPicPr>
            <p:cNvPr id="786" name="university-of-michigan_logo.jpg" descr="university-of-michigan_logo.jpg"/>
            <p:cNvPicPr>
              <a:picLocks noChangeAspect="1"/>
            </p:cNvPicPr>
            <p:nvPr/>
          </p:nvPicPr>
          <p:blipFill>
            <a:blip r:embed="rId3">
              <a:extLst/>
            </a:blip>
            <a:stretch>
              <a:fillRect/>
            </a:stretch>
          </p:blipFill>
          <p:spPr>
            <a:xfrm>
              <a:off x="0" y="0"/>
              <a:ext cx="3822700" cy="2403668"/>
            </a:xfrm>
            <a:prstGeom prst="rect">
              <a:avLst/>
            </a:prstGeom>
            <a:ln w="12700" cap="flat">
              <a:noFill/>
              <a:miter lim="400000"/>
            </a:ln>
            <a:effectLst/>
          </p:spPr>
        </p:pic>
        <p:sp>
          <p:nvSpPr>
            <p:cNvPr id="787" name="????????"/>
            <p:cNvSpPr/>
            <p:nvPr/>
          </p:nvSpPr>
          <p:spPr>
            <a:xfrm>
              <a:off x="1279332" y="2581467"/>
              <a:ext cx="1264643"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400"/>
              </a:lvl1pPr>
            </a:lstStyle>
            <a:p>
              <a:pP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788"/>
                                        </p:tgtEl>
                                        <p:attrNameLst>
                                          <p:attrName>style.visibility</p:attrName>
                                        </p:attrNameLst>
                                      </p:cBhvr>
                                      <p:to>
                                        <p:strVal val="visible"/>
                                      </p:to>
                                    </p:set>
                                    <p:animEffect filter="fade" transition="in">
                                      <p:cBhvr>
                                        <p:cTn id="7" dur="1000"/>
                                        <p:tgtEl>
                                          <p:spTgt spid="7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8" grpId="1"/>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0" name="class2go-dr-chuck.png" descr="class2go-dr-chuck.png"/>
          <p:cNvPicPr>
            <a:picLocks noChangeAspect="1"/>
          </p:cNvPicPr>
          <p:nvPr/>
        </p:nvPicPr>
        <p:blipFill>
          <a:blip r:embed="rId2">
            <a:extLst/>
          </a:blip>
          <a:stretch>
            <a:fillRect/>
          </a:stretch>
        </p:blipFill>
        <p:spPr>
          <a:xfrm>
            <a:off x="-381000" y="-286306"/>
            <a:ext cx="13436600" cy="9119712"/>
          </a:xfrm>
          <a:prstGeom prst="rect">
            <a:avLst/>
          </a:prstGeom>
          <a:ln w="12700">
            <a:miter lim="400000"/>
          </a:ln>
        </p:spPr>
      </p:pic>
      <p:pic>
        <p:nvPicPr>
          <p:cNvPr id="791" name="2012-09-Chuck-Teaching-Coursera.jpg" descr="2012-09-Chuck-Teaching-Coursera.jpg"/>
          <p:cNvPicPr>
            <a:picLocks noChangeAspect="1"/>
          </p:cNvPicPr>
          <p:nvPr/>
        </p:nvPicPr>
        <p:blipFill>
          <a:blip r:embed="rId3">
            <a:extLst/>
          </a:blip>
          <a:stretch>
            <a:fillRect/>
          </a:stretch>
        </p:blipFill>
        <p:spPr>
          <a:xfrm>
            <a:off x="9779000" y="5306873"/>
            <a:ext cx="6426200" cy="3710128"/>
          </a:xfrm>
          <a:prstGeom prst="rect">
            <a:avLst/>
          </a:prstGeom>
          <a:ln w="12700">
            <a:miter lim="400000"/>
          </a:ln>
        </p:spPr>
      </p:pic>
      <p:sp>
        <p:nvSpPr>
          <p:cNvPr id="792" name="http://online.dr-chuck.com/"/>
          <p:cNvSpPr/>
          <p:nvPr/>
        </p:nvSpPr>
        <p:spPr>
          <a:xfrm>
            <a:off x="2705100" y="8229600"/>
            <a:ext cx="4829523" cy="596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00F900"/>
                </a:solidFill>
                <a:hlinkClick r:id="rId4" invalidUrl="" action="" tgtFrame="" tooltip="" history="1" highlightClick="0" endSnd="0"/>
              </a:defRPr>
            </a:lvl1pPr>
          </a:lstStyle>
          <a:p>
            <a:pPr/>
            <a:r>
              <a:rPr>
                <a:hlinkClick r:id="rId4" invalidUrl="" action="" tgtFrame="" tooltip="" history="1" highlightClick="0" endSnd="0"/>
              </a:rPr>
              <a:t>http://online.dr-chuck.com/</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Thank you"/>
          <p:cNvSpPr txBox="1"/>
          <p:nvPr>
            <p:ph type="title"/>
          </p:nvPr>
        </p:nvSpPr>
        <p:spPr>
          <a:prstGeom prst="rect">
            <a:avLst/>
          </a:prstGeom>
        </p:spPr>
        <p:txBody>
          <a:bodyPr/>
          <a:lstStyle>
            <a:lvl1pPr>
              <a:defRPr>
                <a:solidFill>
                  <a:srgbClr val="00F900"/>
                </a:solidFill>
              </a:defRPr>
            </a:lvl1pPr>
          </a:lstStyle>
          <a:p>
            <a:pPr/>
            <a:r>
              <a:t>Thank you</a:t>
            </a:r>
          </a:p>
        </p:txBody>
      </p:sp>
      <p:pic>
        <p:nvPicPr>
          <p:cNvPr id="795" name="Untitled.png" descr="Untitled.png"/>
          <p:cNvPicPr>
            <a:picLocks noChangeAspect="1"/>
          </p:cNvPicPr>
          <p:nvPr/>
        </p:nvPicPr>
        <p:blipFill>
          <a:blip r:embed="rId2">
            <a:extLst/>
          </a:blip>
          <a:stretch>
            <a:fillRect/>
          </a:stretch>
        </p:blipFill>
        <p:spPr>
          <a:xfrm>
            <a:off x="939800" y="3556000"/>
            <a:ext cx="5905501" cy="2276302"/>
          </a:xfrm>
          <a:prstGeom prst="rect">
            <a:avLst/>
          </a:prstGeom>
          <a:ln w="12700">
            <a:miter lim="400000"/>
          </a:ln>
        </p:spPr>
      </p:pic>
      <p:pic>
        <p:nvPicPr>
          <p:cNvPr id="796" name="droppedImage.tiff" descr="droppedImage.tiff"/>
          <p:cNvPicPr>
            <a:picLocks noChangeAspect="1"/>
          </p:cNvPicPr>
          <p:nvPr/>
        </p:nvPicPr>
        <p:blipFill>
          <a:blip r:embed="rId3">
            <a:extLst/>
          </a:blip>
          <a:stretch>
            <a:fillRect/>
          </a:stretch>
        </p:blipFill>
        <p:spPr>
          <a:xfrm>
            <a:off x="7251700" y="3503321"/>
            <a:ext cx="8014322" cy="23876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North-Quad.png" descr="North-Quad.png"/>
          <p:cNvPicPr>
            <a:picLocks noChangeAspect="1"/>
          </p:cNvPicPr>
          <p:nvPr/>
        </p:nvPicPr>
        <p:blipFill>
          <a:blip r:embed="rId3">
            <a:extLst/>
          </a:blip>
          <a:stretch>
            <a:fillRect/>
          </a:stretch>
        </p:blipFill>
        <p:spPr>
          <a:xfrm>
            <a:off x="7810500" y="-1206500"/>
            <a:ext cx="9766301" cy="7487037"/>
          </a:xfrm>
          <a:prstGeom prst="rect">
            <a:avLst/>
          </a:prstGeom>
          <a:ln w="12700">
            <a:miter lim="400000"/>
          </a:ln>
        </p:spPr>
      </p:pic>
      <p:pic>
        <p:nvPicPr>
          <p:cNvPr id="215" name="North-Quad-2435.jpeg" descr="North-Quad-2435.jpeg"/>
          <p:cNvPicPr>
            <a:picLocks noChangeAspect="1"/>
          </p:cNvPicPr>
          <p:nvPr/>
        </p:nvPicPr>
        <p:blipFill>
          <a:blip r:embed="rId4">
            <a:extLst/>
          </a:blip>
          <a:stretch>
            <a:fillRect/>
          </a:stretch>
        </p:blipFill>
        <p:spPr>
          <a:xfrm>
            <a:off x="266700" y="977900"/>
            <a:ext cx="8128000" cy="4572000"/>
          </a:xfrm>
          <a:prstGeom prst="rect">
            <a:avLst/>
          </a:prstGeom>
          <a:ln w="63500">
            <a:solidFill>
              <a:srgbClr val="00F900"/>
            </a:solidFill>
            <a:miter lim="400000"/>
          </a:ln>
        </p:spPr>
      </p:pic>
      <p:sp>
        <p:nvSpPr>
          <p:cNvPr id="216" name="Rectangle"/>
          <p:cNvSpPr/>
          <p:nvPr/>
        </p:nvSpPr>
        <p:spPr>
          <a:xfrm>
            <a:off x="9652000" y="3276600"/>
            <a:ext cx="508000" cy="990600"/>
          </a:xfrm>
          <a:prstGeom prst="rect">
            <a:avLst/>
          </a:prstGeom>
          <a:solidFill>
            <a:srgbClr val="00F900"/>
          </a:solidFill>
          <a:ln w="12700">
            <a:miter lim="400000"/>
          </a:ln>
        </p:spPr>
        <p:txBody>
          <a:bodyPr lIns="50800" tIns="50800" rIns="50800" bIns="50800" anchor="ctr"/>
          <a:lstStyle/>
          <a:p>
            <a:pPr>
              <a:defRPr sz="2600">
                <a:effectLst>
                  <a:outerShdw sx="100000" sy="100000" kx="0" ky="0" algn="b" rotWithShape="0" blurRad="38100" dist="12700" dir="5400000">
                    <a:srgbClr val="000000">
                      <a:alpha val="50000"/>
                    </a:srgbClr>
                  </a:outerShdw>
                </a:effectLst>
              </a:defRPr>
            </a:pPr>
          </a:p>
        </p:txBody>
      </p:sp>
      <p:pic>
        <p:nvPicPr>
          <p:cNvPr id="217" name="North-Quad-Nedia-Gateway.png" descr="North-Quad-Nedia-Gateway.png"/>
          <p:cNvPicPr>
            <a:picLocks noChangeAspect="1"/>
          </p:cNvPicPr>
          <p:nvPr/>
        </p:nvPicPr>
        <p:blipFill>
          <a:blip r:embed="rId5">
            <a:extLst/>
          </a:blip>
          <a:stretch>
            <a:fillRect/>
          </a:stretch>
        </p:blipFill>
        <p:spPr>
          <a:xfrm>
            <a:off x="9817100" y="5737065"/>
            <a:ext cx="6159500" cy="3089436"/>
          </a:xfrm>
          <a:prstGeom prst="rect">
            <a:avLst/>
          </a:prstGeom>
          <a:ln w="76200">
            <a:solidFill>
              <a:srgbClr val="FF40FF"/>
            </a:solidFill>
            <a:miter lim="400000"/>
          </a:ln>
        </p:spPr>
      </p:pic>
      <p:sp>
        <p:nvSpPr>
          <p:cNvPr id="218" name="Rectangle"/>
          <p:cNvSpPr/>
          <p:nvPr/>
        </p:nvSpPr>
        <p:spPr>
          <a:xfrm>
            <a:off x="14871700" y="1041400"/>
            <a:ext cx="889000" cy="1104900"/>
          </a:xfrm>
          <a:prstGeom prst="rect">
            <a:avLst/>
          </a:prstGeom>
          <a:solidFill>
            <a:srgbClr val="FF40FF"/>
          </a:solidFill>
          <a:ln w="12700">
            <a:miter lim="400000"/>
          </a:ln>
        </p:spPr>
        <p:txBody>
          <a:bodyPr lIns="50800" tIns="50800" rIns="50800" bIns="50800" anchor="ctr"/>
          <a:lstStyle/>
          <a:p>
            <a:pPr>
              <a:defRPr sz="2600">
                <a:effectLst>
                  <a:outerShdw sx="100000" sy="100000" kx="0" ky="0" algn="b" rotWithShape="0" blurRad="38100" dist="12700" dir="5400000">
                    <a:srgbClr val="000000">
                      <a:alpha val="50000"/>
                    </a:srgbClr>
                  </a:outerShdw>
                </a:effectLst>
              </a:defRPr>
            </a:pPr>
          </a:p>
        </p:txBody>
      </p:sp>
      <p:sp>
        <p:nvSpPr>
          <p:cNvPr id="219" name="University of Michigan North Quad 2010"/>
          <p:cNvSpPr/>
          <p:nvPr/>
        </p:nvSpPr>
        <p:spPr>
          <a:xfrm>
            <a:off x="2355998" y="6654800"/>
            <a:ext cx="3949701"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University of Michigan North Quad 2010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225" name="Freedom for Academic Ideas"/>
          <p:cNvGrpSpPr/>
          <p:nvPr/>
        </p:nvGrpSpPr>
        <p:grpSpPr>
          <a:xfrm>
            <a:off x="4038600" y="2311400"/>
            <a:ext cx="7861300" cy="4508500"/>
            <a:chOff x="0" y="0"/>
            <a:chExt cx="7861300" cy="4508500"/>
          </a:xfrm>
        </p:grpSpPr>
        <p:sp>
          <p:nvSpPr>
            <p:cNvPr id="224" name="Freedom for Academic Ideas"/>
            <p:cNvSpPr/>
            <p:nvPr/>
          </p:nvSpPr>
          <p:spPr>
            <a:xfrm>
              <a:off x="165100" y="165100"/>
              <a:ext cx="7531100" cy="4178300"/>
            </a:xfrm>
            <a:prstGeom prst="rect">
              <a:avLst/>
            </a:prstGeom>
            <a:blipFill rotWithShape="1">
              <a:blip r:embed="rId2"/>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6500">
                  <a:effectLst>
                    <a:outerShdw sx="100000" sy="100000" kx="0" ky="0" algn="b" rotWithShape="0" blurRad="38100" dist="12700" dir="5400000">
                      <a:srgbClr val="000000">
                        <a:alpha val="50000"/>
                      </a:srgbClr>
                    </a:outerShdw>
                  </a:effectLst>
                </a:defRPr>
              </a:lvl1pPr>
            </a:lstStyle>
            <a:p>
              <a:pPr/>
              <a:r>
                <a:t>Freedom for Academic Ideas</a:t>
              </a:r>
            </a:p>
          </p:txBody>
        </p:sp>
        <p:pic>
          <p:nvPicPr>
            <p:cNvPr id="223" name="Freedom for Academic Ideas Freedom for Academic Ideas" descr="Freedom for Academic Ideas Freedom for Academic Ideas"/>
            <p:cNvPicPr>
              <a:picLocks noChangeAspect="0"/>
            </p:cNvPicPr>
            <p:nvPr/>
          </p:nvPicPr>
          <p:blipFill>
            <a:blip r:embed="rId3">
              <a:extLst/>
            </a:blip>
            <a:stretch>
              <a:fillRect/>
            </a:stretch>
          </p:blipFill>
          <p:spPr>
            <a:xfrm>
              <a:off x="0" y="0"/>
              <a:ext cx="7861300" cy="4508500"/>
            </a:xfrm>
            <a:prstGeom prst="rect">
              <a:avLst/>
            </a:prstGeom>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461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